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4A9E5E5-56C9-4184-B19F-415CC5123577}">
  <a:tblStyle styleId="{A4A9E5E5-56C9-4184-B19F-415CC5123577}"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6e0d5daf68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6e0d5daf68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012e3b4095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012e3b4095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012e3b4095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3012e3b4095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8e46f1d0e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8e46f1d0e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3012e3b4095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3012e3b4095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3012e3b4095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3012e3b4095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77d4de48c6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77d4de48c6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26003f486b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26003f486b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012e3b409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012e3b409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8e46f1d0e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8e46f1d0e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012e3b4095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012e3b4095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012e3b4095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3012e3b4095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012e3b4095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012e3b4095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012e3b4095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012e3b4095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012e3b4095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3012e3b4095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800"/>
              <a:buNone/>
              <a:defRPr sz="2800">
                <a:solidFill>
                  <a:schemeClr val="dk1"/>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14" name="Google Shape;14;p2"/>
          <p:cNvPicPr preferRelativeResize="0"/>
          <p:nvPr/>
        </p:nvPicPr>
        <p:blipFill>
          <a:blip r:embed="rId2">
            <a:alphaModFix/>
          </a:blip>
          <a:stretch>
            <a:fillRect/>
          </a:stretch>
        </p:blipFill>
        <p:spPr>
          <a:xfrm>
            <a:off x="5399750" y="3646175"/>
            <a:ext cx="3744251" cy="1497324"/>
          </a:xfrm>
          <a:prstGeom prst="rect">
            <a:avLst/>
          </a:prstGeom>
          <a:noFill/>
          <a:ln>
            <a:noFill/>
          </a:ln>
        </p:spPr>
      </p:pic>
      <p:pic>
        <p:nvPicPr>
          <p:cNvPr descr="Slides created by members of the ACM SIGDOC Committee on Structured Authoring and Content Management" id="15" name="Google Shape;15;p2"/>
          <p:cNvPicPr preferRelativeResize="0"/>
          <p:nvPr/>
        </p:nvPicPr>
        <p:blipFill>
          <a:blip r:embed="rId3">
            <a:alphaModFix/>
          </a:blip>
          <a:stretch>
            <a:fillRect/>
          </a:stretch>
        </p:blipFill>
        <p:spPr>
          <a:xfrm>
            <a:off x="320475" y="3974150"/>
            <a:ext cx="5271451" cy="82067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7" name="Google Shape;57;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8" name="Google Shape;58;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59" name="Google Shape;59;p11"/>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62" name="Google Shape;62;p12"/>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6" name="Shape 16"/>
        <p:cNvGrpSpPr/>
        <p:nvPr/>
      </p:nvGrpSpPr>
      <p:grpSpPr>
        <a:xfrm>
          <a:off x="0" y="0"/>
          <a:ext cx="0" cy="0"/>
          <a:chOff x="0" y="0"/>
          <a:chExt cx="0" cy="0"/>
        </a:xfrm>
      </p:grpSpPr>
      <p:sp>
        <p:nvSpPr>
          <p:cNvPr id="17" name="Google Shape;17;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19" name="Google Shape;19;p3"/>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23" name="Google Shape;23;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24" name="Google Shape;24;p4"/>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30" name="Google Shape;30;p5"/>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33" name="Google Shape;33;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34" name="Google Shape;34;p6"/>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5" name="Shape 35"/>
        <p:cNvGrpSpPr/>
        <p:nvPr/>
      </p:nvGrpSpPr>
      <p:grpSpPr>
        <a:xfrm>
          <a:off x="0" y="0"/>
          <a:ext cx="0" cy="0"/>
          <a:chOff x="0" y="0"/>
          <a:chExt cx="0" cy="0"/>
        </a:xfrm>
      </p:grpSpPr>
      <p:sp>
        <p:nvSpPr>
          <p:cNvPr id="36" name="Google Shape;36;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7" name="Google Shape;37;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8" name="Google Shape;3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39" name="Google Shape;39;p7"/>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0" name="Shape 40"/>
        <p:cNvGrpSpPr/>
        <p:nvPr/>
      </p:nvGrpSpPr>
      <p:grpSpPr>
        <a:xfrm>
          <a:off x="0" y="0"/>
          <a:ext cx="0" cy="0"/>
          <a:chOff x="0" y="0"/>
          <a:chExt cx="0" cy="0"/>
        </a:xfrm>
      </p:grpSpPr>
      <p:sp>
        <p:nvSpPr>
          <p:cNvPr id="41" name="Google Shape;41;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2" name="Google Shape;42;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43" name="Google Shape;43;p8"/>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4" name="Shape 44"/>
        <p:cNvGrpSpPr/>
        <p:nvPr/>
      </p:nvGrpSpPr>
      <p:grpSpPr>
        <a:xfrm>
          <a:off x="0" y="0"/>
          <a:ext cx="0" cy="0"/>
          <a:chOff x="0" y="0"/>
          <a:chExt cx="0" cy="0"/>
        </a:xfrm>
      </p:grpSpPr>
      <p:sp>
        <p:nvSpPr>
          <p:cNvPr id="45" name="Google Shape;45;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7" name="Google Shape;47;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8" name="Google Shape;48;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9" name="Google Shape;49;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50" name="Google Shape;50;p9"/>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1" name="Shape 51"/>
        <p:cNvGrpSpPr/>
        <p:nvPr/>
      </p:nvGrpSpPr>
      <p:grpSpPr>
        <a:xfrm>
          <a:off x="0" y="0"/>
          <a:ext cx="0" cy="0"/>
          <a:chOff x="0" y="0"/>
          <a:chExt cx="0" cy="0"/>
        </a:xfrm>
      </p:grpSpPr>
      <p:sp>
        <p:nvSpPr>
          <p:cNvPr id="52" name="Google Shape;5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53" name="Google Shape;5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54" name="Google Shape;54;p10"/>
          <p:cNvPicPr preferRelativeResize="0"/>
          <p:nvPr/>
        </p:nvPicPr>
        <p:blipFill>
          <a:blip r:embed="rId2">
            <a:alphaModFix/>
          </a:blip>
          <a:stretch>
            <a:fillRect/>
          </a:stretch>
        </p:blipFill>
        <p:spPr>
          <a:xfrm>
            <a:off x="6325550" y="3971550"/>
            <a:ext cx="2735427" cy="1093899"/>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3.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Char char="●"/>
              <a:defRPr sz="1800">
                <a:solidFill>
                  <a:schemeClr val="dk1"/>
                </a:solidFill>
              </a:defRPr>
            </a:lvl1pPr>
            <a:lvl2pPr indent="-317500" lvl="1" marL="914400">
              <a:lnSpc>
                <a:spcPct val="115000"/>
              </a:lnSpc>
              <a:spcBef>
                <a:spcPts val="0"/>
              </a:spcBef>
              <a:spcAft>
                <a:spcPts val="0"/>
              </a:spcAft>
              <a:buClr>
                <a:schemeClr val="dk1"/>
              </a:buClr>
              <a:buSzPts val="1400"/>
              <a:buChar char="○"/>
              <a:defRPr>
                <a:solidFill>
                  <a:schemeClr val="dk1"/>
                </a:solidFill>
              </a:defRPr>
            </a:lvl2pPr>
            <a:lvl3pPr indent="-317500" lvl="2" marL="1371600">
              <a:lnSpc>
                <a:spcPct val="115000"/>
              </a:lnSpc>
              <a:spcBef>
                <a:spcPts val="0"/>
              </a:spcBef>
              <a:spcAft>
                <a:spcPts val="0"/>
              </a:spcAft>
              <a:buClr>
                <a:schemeClr val="dk1"/>
              </a:buClr>
              <a:buSzPts val="1400"/>
              <a:buChar char="■"/>
              <a:defRPr>
                <a:solidFill>
                  <a:schemeClr val="dk1"/>
                </a:solidFill>
              </a:defRPr>
            </a:lvl3pPr>
            <a:lvl4pPr indent="-317500" lvl="3" marL="1828800">
              <a:lnSpc>
                <a:spcPct val="115000"/>
              </a:lnSpc>
              <a:spcBef>
                <a:spcPts val="0"/>
              </a:spcBef>
              <a:spcAft>
                <a:spcPts val="0"/>
              </a:spcAft>
              <a:buClr>
                <a:schemeClr val="dk1"/>
              </a:buClr>
              <a:buSzPts val="1400"/>
              <a:buChar char="●"/>
              <a:defRPr>
                <a:solidFill>
                  <a:schemeClr val="dk1"/>
                </a:solidFill>
              </a:defRPr>
            </a:lvl4pPr>
            <a:lvl5pPr indent="-317500" lvl="4" marL="2286000">
              <a:lnSpc>
                <a:spcPct val="115000"/>
              </a:lnSpc>
              <a:spcBef>
                <a:spcPts val="0"/>
              </a:spcBef>
              <a:spcAft>
                <a:spcPts val="0"/>
              </a:spcAft>
              <a:buClr>
                <a:schemeClr val="dk1"/>
              </a:buClr>
              <a:buSzPts val="1400"/>
              <a:buChar char="○"/>
              <a:defRPr>
                <a:solidFill>
                  <a:schemeClr val="dk1"/>
                </a:solidFill>
              </a:defRPr>
            </a:lvl5pPr>
            <a:lvl6pPr indent="-317500" lvl="5" marL="2743200">
              <a:lnSpc>
                <a:spcPct val="115000"/>
              </a:lnSpc>
              <a:spcBef>
                <a:spcPts val="0"/>
              </a:spcBef>
              <a:spcAft>
                <a:spcPts val="0"/>
              </a:spcAft>
              <a:buClr>
                <a:schemeClr val="dk1"/>
              </a:buClr>
              <a:buSzPts val="1400"/>
              <a:buChar char="■"/>
              <a:defRPr>
                <a:solidFill>
                  <a:schemeClr val="dk1"/>
                </a:solidFill>
              </a:defRPr>
            </a:lvl6pPr>
            <a:lvl7pPr indent="-317500" lvl="6" marL="3200400">
              <a:lnSpc>
                <a:spcPct val="115000"/>
              </a:lnSpc>
              <a:spcBef>
                <a:spcPts val="0"/>
              </a:spcBef>
              <a:spcAft>
                <a:spcPts val="0"/>
              </a:spcAft>
              <a:buClr>
                <a:schemeClr val="dk1"/>
              </a:buClr>
              <a:buSzPts val="1400"/>
              <a:buChar char="●"/>
              <a:defRPr>
                <a:solidFill>
                  <a:schemeClr val="dk1"/>
                </a:solidFill>
              </a:defRPr>
            </a:lvl7pPr>
            <a:lvl8pPr indent="-317500" lvl="7" marL="3657600">
              <a:lnSpc>
                <a:spcPct val="115000"/>
              </a:lnSpc>
              <a:spcBef>
                <a:spcPts val="0"/>
              </a:spcBef>
              <a:spcAft>
                <a:spcPts val="0"/>
              </a:spcAft>
              <a:buClr>
                <a:schemeClr val="dk1"/>
              </a:buClr>
              <a:buSzPts val="1400"/>
              <a:buChar char="○"/>
              <a:defRPr>
                <a:solidFill>
                  <a:schemeClr val="dk1"/>
                </a:solidFill>
              </a:defRPr>
            </a:lvl8pPr>
            <a:lvl9pPr indent="-317500" lvl="8" marL="4114800">
              <a:lnSpc>
                <a:spcPct val="115000"/>
              </a:lnSpc>
              <a:spcBef>
                <a:spcPts val="0"/>
              </a:spcBef>
              <a:spcAft>
                <a:spcPts val="0"/>
              </a:spcAft>
              <a:buClr>
                <a:schemeClr val="dk1"/>
              </a:buClr>
              <a:buSzPts val="1400"/>
              <a:buChar char="■"/>
              <a:defRPr>
                <a:solidFill>
                  <a:schemeClr val="dk1"/>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descr="Official logo of the Special Interest Group on the Design of Communication" id="9" name="Google Shape;9;p1"/>
          <p:cNvPicPr preferRelativeResize="0"/>
          <p:nvPr/>
        </p:nvPicPr>
        <p:blipFill>
          <a:blip r:embed="rId1">
            <a:alphaModFix/>
          </a:blip>
          <a:stretch>
            <a:fillRect/>
          </a:stretch>
        </p:blipFill>
        <p:spPr>
          <a:xfrm>
            <a:off x="6325550" y="3971550"/>
            <a:ext cx="2735427" cy="109389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3.jpg"/><Relationship Id="rId4" Type="http://schemas.openxmlformats.org/officeDocument/2006/relationships/hyperlink" Target="https://github.com/acm-sigdoc-structured" TargetMode="External"/><Relationship Id="rId5" Type="http://schemas.openxmlformats.org/officeDocument/2006/relationships/hyperlink" Target="https://acm-sigdoc-structured.org/3-sample-content.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3.jpg"/><Relationship Id="rId4" Type="http://schemas.openxmlformats.org/officeDocument/2006/relationships/hyperlink" Target="https://www.xmlmind.com/xmleditor/dita_editor.html" TargetMode="External"/><Relationship Id="rId5" Type="http://schemas.openxmlformats.org/officeDocument/2006/relationships/hyperlink" Target="https://www.oxygenxml.com/xml_editor.html" TargetMode="External"/><Relationship Id="rId6" Type="http://schemas.openxmlformats.org/officeDocument/2006/relationships/hyperlink" Target="https://acm-sigdoc-structured.org/1-curriculum-resources.html" TargetMode="External"/><Relationship Id="rId7" Type="http://schemas.openxmlformats.org/officeDocument/2006/relationships/hyperlink" Target="https://acm-sigdoc-structured.org/1-curriculum-resources.html" TargetMode="External"/><Relationship Id="rId8" Type="http://schemas.openxmlformats.org/officeDocument/2006/relationships/hyperlink" Target="https://www.heretto.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3.jpg"/><Relationship Id="rId4" Type="http://schemas.openxmlformats.org/officeDocument/2006/relationships/hyperlink" Target="https://acm-sigdoc-structured.org/1-curriculum-resources.html" TargetMode="External"/><Relationship Id="rId5" Type="http://schemas.openxmlformats.org/officeDocument/2006/relationships/hyperlink" Target="https://acm-sigdoc-structured.org/1-curriculum-resources.html" TargetMode="External"/><Relationship Id="rId6" Type="http://schemas.openxmlformats.org/officeDocument/2006/relationships/hyperlink" Target="https://github.com/VT-Evia/dita-ot-action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3.jpg"/><Relationship Id="rId4" Type="http://schemas.openxmlformats.org/officeDocument/2006/relationships/hyperlink" Target="mailto:carlos.evia@vt.edu" TargetMode="External"/><Relationship Id="rId5" Type="http://schemas.openxmlformats.org/officeDocument/2006/relationships/hyperlink" Target="https://acm-sigdoc-structured.org/1-curriculum-resources.html"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s://acm-sigdoc-structured.org/1-curriculum-resources.html" TargetMode="External"/><Relationship Id="rId4" Type="http://schemas.openxmlformats.org/officeDocument/2006/relationships/image" Target="../media/image3.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hyperlink" Target="https://sigdoc.acm.org/structuredauthoring/" TargetMode="External"/><Relationship Id="rId4" Type="http://schemas.openxmlformats.org/officeDocument/2006/relationships/hyperlink" Target="https://www.acm-sigdoc-structured.org/index.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acm-sigdoc-structured.org/index.html" TargetMode="Externa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acm-sigdoc-structured.org/1-curriculum-resources.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acm-sigdoc-structured.org/1-curriculum-resources.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3.jpg"/><Relationship Id="rId4" Type="http://schemas.openxmlformats.org/officeDocument/2006/relationships/hyperlink" Target="https://www.routledge.com/Teaching-Content-Management-in-Technical-and-Professional-Communication/Bridgeford/p/book/9780367181260" TargetMode="External"/><Relationship Id="rId5" Type="http://schemas.openxmlformats.org/officeDocument/2006/relationships/hyperlink" Target="https://www.routledge.com/Technical-Communication-and-the-Discipline-of-Content-Considerations-for-Research-Training-and-Career-Readiness/Andersen-Evia/p/book/9781032588469" TargetMode="External"/><Relationship Id="rId6" Type="http://schemas.openxmlformats.org/officeDocument/2006/relationships/hyperlink" Target="https://www.infomanagementcenter.com/product/digital-transformation-survey-2022/" TargetMode="External"/><Relationship Id="rId7" Type="http://schemas.openxmlformats.org/officeDocument/2006/relationships/hyperlink" Target="https://www.acm-sigdoc-structured.org/7-learning-paths.ht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3.jpg"/><Relationship Id="rId4" Type="http://schemas.openxmlformats.org/officeDocument/2006/relationships/hyperlink" Target="https://publishing.vt.edu/site/books/e/10.21061/content_operations_evia/" TargetMode="External"/><Relationship Id="rId9" Type="http://schemas.openxmlformats.org/officeDocument/2006/relationships/hyperlink" Target="https://www.acm-sigdoc-structured.org/7-learning-paths.html" TargetMode="External"/><Relationship Id="rId5" Type="http://schemas.openxmlformats.org/officeDocument/2006/relationships/hyperlink" Target="https://xmlpress.net/content-strategy/intelligent-content/" TargetMode="External"/><Relationship Id="rId6" Type="http://schemas.openxmlformats.org/officeDocument/2006/relationships/hyperlink" Target="https://xmlpress.net/content-strategy/intelligent-content/" TargetMode="External"/><Relationship Id="rId7" Type="http://schemas.openxmlformats.org/officeDocument/2006/relationships/hyperlink" Target="https://www.youtube.com/watch?v=7SWhLVaWVP8&amp;list=PL4ZeW5ujwMiHejcQaJrhxlSCHcRqlTidx&amp;index=2" TargetMode="External"/><Relationship Id="rId8" Type="http://schemas.openxmlformats.org/officeDocument/2006/relationships/hyperlink" Target="https://acm-sigdoc-structured.org/1-curriculum-resources.html" TargetMode="External"/></Relationships>
</file>

<file path=ppt/slides/_rels/slide8.xml.rels><?xml version="1.0" encoding="UTF-8" standalone="yes"?><Relationships xmlns="http://schemas.openxmlformats.org/package/2006/relationships"><Relationship Id="rId11" Type="http://schemas.openxmlformats.org/officeDocument/2006/relationships/hyperlink" Target="https://acm-sigdoc-structured.org/1-curriculum-resources.html" TargetMode="External"/><Relationship Id="rId10" Type="http://schemas.openxmlformats.org/officeDocument/2006/relationships/hyperlink" Target="https://www.youtube.com/watch?v=UGiV7evB8Ig" TargetMode="External"/><Relationship Id="rId12" Type="http://schemas.openxmlformats.org/officeDocument/2006/relationships/hyperlink" Target="https://www.acm-sigdoc-structured.org/7-learning-paths.html" TargetMode="External"/><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3.jpg"/><Relationship Id="rId4" Type="http://schemas.openxmlformats.org/officeDocument/2006/relationships/hyperlink" Target="https://techwhirl.com/getting-started-with-topic-based-writing/" TargetMode="External"/><Relationship Id="rId9" Type="http://schemas.openxmlformats.org/officeDocument/2006/relationships/hyperlink" Target="https://www.youtube.com/watch?v=Y9SzB5KceIQ&amp;list=PL4ZeW5ujwMiHejcQaJrhxlSCHcRqlTidx&amp;index=6" TargetMode="External"/><Relationship Id="rId5" Type="http://schemas.openxmlformats.org/officeDocument/2006/relationships/hyperlink" Target="https://paligo.net/blog/structured-authoring/the-essential-guide-to-topic-based-authoring/" TargetMode="External"/><Relationship Id="rId6" Type="http://schemas.openxmlformats.org/officeDocument/2006/relationships/hyperlink" Target="https://www.routledge.com/Technical-Communication-and-the-Discipline-of-Content-Considerations-for-Research-Training-and-Career-Readiness/Andersen-Evia/p/book/9781032588469" TargetMode="External"/><Relationship Id="rId7" Type="http://schemas.openxmlformats.org/officeDocument/2006/relationships/hyperlink" Target="https://www.scriptorium.com/structure.pdf" TargetMode="External"/><Relationship Id="rId8" Type="http://schemas.openxmlformats.org/officeDocument/2006/relationships/hyperlink" Target="https://www.oreilly.com/library/view/dita-best-practices/9780132374323/"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3.jpg"/><Relationship Id="rId4" Type="http://schemas.openxmlformats.org/officeDocument/2006/relationships/hyperlink" Target="https://github.com/VT-Evia/content-discipline/blob/main/stage1/activity-usingsemanticstyles.md" TargetMode="External"/><Relationship Id="rId5" Type="http://schemas.openxmlformats.org/officeDocument/2006/relationships/hyperlink" Target="https://github.com/VT-Evia/content-discipline/blob/main/stage1/activity-analyzingdocumentation.md" TargetMode="External"/><Relationship Id="rId6" Type="http://schemas.openxmlformats.org/officeDocument/2006/relationships/hyperlink" Target="https://github.com/VT-Evia/content-discipline/blob/main/stage1/activity-identifyingcontenttypes.md"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descr="Official logo of the Special Interest Group on the Design of Communication" id="67" name="Google Shape;67;p13"/>
          <p:cNvPicPr preferRelativeResize="0"/>
          <p:nvPr/>
        </p:nvPicPr>
        <p:blipFill>
          <a:blip r:embed="rId3">
            <a:alphaModFix/>
          </a:blip>
          <a:stretch>
            <a:fillRect/>
          </a:stretch>
        </p:blipFill>
        <p:spPr>
          <a:xfrm>
            <a:off x="5399750" y="3646175"/>
            <a:ext cx="3744251" cy="1497324"/>
          </a:xfrm>
          <a:prstGeom prst="rect">
            <a:avLst/>
          </a:prstGeom>
          <a:noFill/>
          <a:ln>
            <a:noFill/>
          </a:ln>
        </p:spPr>
      </p:pic>
      <p:sp>
        <p:nvSpPr>
          <p:cNvPr id="68" name="Google Shape;68;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Teaching Structured Authoring in a DITA-based Environment</a:t>
            </a:r>
            <a:endParaRPr/>
          </a:p>
        </p:txBody>
      </p:sp>
      <p:pic>
        <p:nvPicPr>
          <p:cNvPr descr="Slides created by members of the ACM SIGDOC Committee on Structured Authoring and Content Management" id="69" name="Google Shape;69;p13"/>
          <p:cNvPicPr preferRelativeResize="0"/>
          <p:nvPr/>
        </p:nvPicPr>
        <p:blipFill>
          <a:blip r:embed="rId4">
            <a:alphaModFix/>
          </a:blip>
          <a:stretch>
            <a:fillRect/>
          </a:stretch>
        </p:blipFill>
        <p:spPr>
          <a:xfrm>
            <a:off x="320475" y="3974150"/>
            <a:ext cx="5271451" cy="8206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Teaching the Curricular Unit</a:t>
            </a:r>
            <a:endParaRPr/>
          </a:p>
        </p:txBody>
      </p:sp>
      <p:pic>
        <p:nvPicPr>
          <p:cNvPr descr="Official logo of the Special Interest Group on the Design of Communication" id="134" name="Google Shape;134;p22"/>
          <p:cNvPicPr preferRelativeResize="0"/>
          <p:nvPr/>
        </p:nvPicPr>
        <p:blipFill>
          <a:blip r:embed="rId3">
            <a:alphaModFix/>
          </a:blip>
          <a:stretch>
            <a:fillRect/>
          </a:stretch>
        </p:blipFill>
        <p:spPr>
          <a:xfrm>
            <a:off x="6325550" y="3971550"/>
            <a:ext cx="2735427" cy="1093899"/>
          </a:xfrm>
          <a:prstGeom prst="rect">
            <a:avLst/>
          </a:prstGeom>
          <a:noFill/>
          <a:ln>
            <a:noFill/>
          </a:ln>
        </p:spPr>
      </p:pic>
      <p:graphicFrame>
        <p:nvGraphicFramePr>
          <p:cNvPr id="135" name="Google Shape;135;p22"/>
          <p:cNvGraphicFramePr/>
          <p:nvPr/>
        </p:nvGraphicFramePr>
        <p:xfrm>
          <a:off x="469500" y="1019621"/>
          <a:ext cx="3000000" cy="3000000"/>
        </p:xfrm>
        <a:graphic>
          <a:graphicData uri="http://schemas.openxmlformats.org/drawingml/2006/table">
            <a:tbl>
              <a:tblPr>
                <a:noFill/>
                <a:tableStyleId>{A4A9E5E5-56C9-4184-B19F-415CC5123577}</a:tableStyleId>
              </a:tblPr>
              <a:tblGrid>
                <a:gridCol w="4007550"/>
                <a:gridCol w="4007550"/>
              </a:tblGrid>
              <a:tr h="449675">
                <a:tc gridSpan="2">
                  <a:txBody>
                    <a:bodyPr/>
                    <a:lstStyle/>
                    <a:p>
                      <a:pPr indent="0" lvl="0" marL="0" rtl="0" algn="l">
                        <a:spcBef>
                          <a:spcPts val="0"/>
                        </a:spcBef>
                        <a:spcAft>
                          <a:spcPts val="0"/>
                        </a:spcAft>
                        <a:buNone/>
                      </a:pPr>
                      <a:r>
                        <a:rPr b="1" lang="en" sz="1800"/>
                        <a:t>Suggested Projects</a:t>
                      </a:r>
                      <a:endParaRPr b="1"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chemeClr val="accent5"/>
                    </a:solidFill>
                  </a:tcPr>
                </a:tc>
                <a:tc hMerge="1"/>
              </a:tr>
              <a:tr h="1987425">
                <a:tc gridSpan="2">
                  <a:txBody>
                    <a:bodyPr/>
                    <a:lstStyle/>
                    <a:p>
                      <a:pPr indent="0" lvl="0" marL="0" rtl="0" algn="l">
                        <a:spcBef>
                          <a:spcPts val="0"/>
                        </a:spcBef>
                        <a:spcAft>
                          <a:spcPts val="0"/>
                        </a:spcAft>
                        <a:buNone/>
                      </a:pPr>
                      <a:r>
                        <a:rPr lang="en" sz="1200">
                          <a:solidFill>
                            <a:schemeClr val="dk1"/>
                          </a:solidFill>
                        </a:rPr>
                        <a:t>After students have read the introductory conceptual resources in the curricular unit and completed activities that give them practicing applying core concepts of structured authoring, they should be ready to </a:t>
                      </a:r>
                      <a:r>
                        <a:rPr lang="en" sz="1200">
                          <a:solidFill>
                            <a:schemeClr val="dk1"/>
                          </a:solidFill>
                        </a:rPr>
                        <a:t>begin a larger project that asks them to create, assemble, and publish a collection of DITA topics.</a:t>
                      </a:r>
                      <a:endParaRPr sz="1200">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b="1" lang="en">
                          <a:solidFill>
                            <a:schemeClr val="dk1"/>
                          </a:solidFill>
                        </a:rPr>
                        <a:t>Project Ideas</a:t>
                      </a:r>
                      <a:endParaRPr b="1">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Download the sample DITA sources for our tutorials from </a:t>
                      </a:r>
                      <a:r>
                        <a:rPr lang="en" sz="1000" u="sng">
                          <a:solidFill>
                            <a:schemeClr val="accent5"/>
                          </a:solidFill>
                          <a:hlinkClick r:id="rId4">
                            <a:extLst>
                              <a:ext uri="{A12FA001-AC4F-418D-AE19-62706E023703}">
                                <ahyp:hlinkClr val="tx"/>
                              </a:ext>
                            </a:extLst>
                          </a:hlinkClick>
                        </a:rPr>
                        <a:t>GitHub</a:t>
                      </a:r>
                      <a:r>
                        <a:rPr lang="en" sz="1000">
                          <a:solidFill>
                            <a:schemeClr val="dk1"/>
                          </a:solidFill>
                        </a:rPr>
                        <a:t> and modify them in your DITA editor.</a:t>
                      </a:r>
                      <a:endParaRPr sz="1000">
                        <a:solidFill>
                          <a:schemeClr val="dk1"/>
                        </a:solidFill>
                      </a:endParaRPr>
                    </a:p>
                    <a:p>
                      <a:pPr indent="-298450" lvl="0" marL="457200" rtl="0" algn="l">
                        <a:spcBef>
                          <a:spcPts val="0"/>
                        </a:spcBef>
                        <a:spcAft>
                          <a:spcPts val="0"/>
                        </a:spcAft>
                        <a:buClr>
                          <a:schemeClr val="dk1"/>
                        </a:buClr>
                        <a:buSzPts val="1100"/>
                        <a:buChar char="●"/>
                      </a:pPr>
                      <a:r>
                        <a:rPr lang="en" sz="1000">
                          <a:solidFill>
                            <a:schemeClr val="dk1"/>
                          </a:solidFill>
                        </a:rPr>
                        <a:t>Download one of the </a:t>
                      </a:r>
                      <a:r>
                        <a:rPr lang="en" sz="1000" u="sng">
                          <a:solidFill>
                            <a:schemeClr val="hlink"/>
                          </a:solidFill>
                          <a:hlinkClick r:id="rId5"/>
                        </a:rPr>
                        <a:t>sample doc sets</a:t>
                      </a:r>
                      <a:r>
                        <a:rPr lang="en" sz="1000">
                          <a:solidFill>
                            <a:schemeClr val="dk1"/>
                          </a:solidFill>
                        </a:rPr>
                        <a:t> referenced on our web site and modify it in your DITA editor.</a:t>
                      </a:r>
                      <a:endParaRPr sz="11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Document a product or product suite that has yet to be documented or that has existing, unstructured documentation. Campus student disability centers and educational technology departments often have promising projects.</a:t>
                      </a:r>
                      <a:endParaRPr sz="1000">
                        <a:solidFill>
                          <a:schemeClr val="dk1"/>
                        </a:solidFill>
                      </a:endParaRPr>
                    </a:p>
                    <a:p>
                      <a:pPr indent="-292100" lvl="0" marL="457200" rtl="0" algn="l">
                        <a:spcBef>
                          <a:spcPts val="0"/>
                        </a:spcBef>
                        <a:spcAft>
                          <a:spcPts val="0"/>
                        </a:spcAft>
                        <a:buClr>
                          <a:schemeClr val="dk1"/>
                        </a:buClr>
                        <a:buSzPts val="1000"/>
                        <a:buChar char="●"/>
                      </a:pPr>
                      <a:r>
                        <a:rPr lang="en" sz="1000">
                          <a:solidFill>
                            <a:schemeClr val="dk1"/>
                          </a:solidFill>
                        </a:rPr>
                        <a:t>Create DITA topics based on something you collect, enjoy making, or are a fan of (e.g., a collection of video games; dessert recipes; a Harry Potter series - entries for book reviews, movie reviews, characters, etc.).</a:t>
                      </a:r>
                      <a:endParaRPr sz="1000">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b="1" lang="en">
                          <a:solidFill>
                            <a:schemeClr val="dk1"/>
                          </a:solidFill>
                        </a:rPr>
                        <a:t>Platforms for Creating, Assembling, and Building a DITA Publication</a:t>
                      </a:r>
                      <a:br>
                        <a:rPr lang="en">
                          <a:solidFill>
                            <a:schemeClr val="dk1"/>
                          </a:solidFill>
                        </a:rPr>
                      </a:br>
                      <a:r>
                        <a:rPr lang="en" sz="1200">
                          <a:solidFill>
                            <a:schemeClr val="dk1"/>
                          </a:solidFill>
                        </a:rPr>
                        <a:t>The curricular unit includes quickstart tutorials for two different platforms </a:t>
                      </a:r>
                      <a:r>
                        <a:rPr lang="en" sz="1200">
                          <a:solidFill>
                            <a:schemeClr val="dk1"/>
                          </a:solidFill>
                        </a:rPr>
                        <a:t>available</a:t>
                      </a:r>
                      <a:r>
                        <a:rPr lang="en" sz="1200">
                          <a:solidFill>
                            <a:schemeClr val="dk1"/>
                          </a:solidFill>
                        </a:rPr>
                        <a:t> as free</a:t>
                      </a:r>
                      <a:br>
                        <a:rPr lang="en" sz="1200">
                          <a:solidFill>
                            <a:schemeClr val="dk1"/>
                          </a:solidFill>
                        </a:rPr>
                      </a:br>
                      <a:r>
                        <a:rPr lang="en" sz="1200">
                          <a:solidFill>
                            <a:schemeClr val="dk1"/>
                          </a:solidFill>
                        </a:rPr>
                        <a:t>downloads for students to use for their project: XMLmind Editor and Oxygen XML Editor. </a:t>
                      </a:r>
                      <a:br>
                        <a:rPr lang="en" sz="1200">
                          <a:solidFill>
                            <a:schemeClr val="dk1"/>
                          </a:solidFill>
                        </a:rPr>
                      </a:br>
                      <a:r>
                        <a:rPr lang="en" sz="1200">
                          <a:solidFill>
                            <a:schemeClr val="dk1"/>
                          </a:solidFill>
                        </a:rPr>
                        <a:t>You will need to choose which platform you want students to use based o</a:t>
                      </a:r>
                      <a:r>
                        <a:rPr lang="en" sz="1200">
                          <a:solidFill>
                            <a:schemeClr val="dk1"/>
                          </a:solidFill>
                        </a:rPr>
                        <a:t>n learning </a:t>
                      </a:r>
                      <a:br>
                        <a:rPr lang="en" sz="1200">
                          <a:solidFill>
                            <a:schemeClr val="dk1"/>
                          </a:solidFill>
                        </a:rPr>
                      </a:br>
                      <a:r>
                        <a:rPr lang="en" sz="1200">
                          <a:solidFill>
                            <a:schemeClr val="dk1"/>
                          </a:solidFill>
                        </a:rPr>
                        <a:t>goals for the project and best fit for your teaching context.</a:t>
                      </a:r>
                      <a:endParaRPr sz="1200">
                        <a:solidFill>
                          <a:schemeClr val="dk1"/>
                        </a:solidFill>
                      </a:endParaRPr>
                    </a:p>
                    <a:p>
                      <a:pPr indent="0" lvl="0" marL="0" rtl="0" algn="l">
                        <a:spcBef>
                          <a:spcPts val="0"/>
                        </a:spcBef>
                        <a:spcAft>
                          <a:spcPts val="0"/>
                        </a:spcAft>
                        <a:buNone/>
                      </a:pPr>
                      <a:r>
                        <a:t/>
                      </a:r>
                      <a:endParaRPr sz="1600">
                        <a:solidFill>
                          <a:schemeClr val="dk1"/>
                        </a:solidFill>
                        <a:latin typeface="Calibri"/>
                        <a:ea typeface="Calibri"/>
                        <a:cs typeface="Calibri"/>
                        <a:sym typeface="Calibri"/>
                      </a:endParaRPr>
                    </a:p>
                    <a:p>
                      <a:pPr indent="0" lvl="0" marL="0" rtl="0" algn="l">
                        <a:spcBef>
                          <a:spcPts val="0"/>
                        </a:spcBef>
                        <a:spcAft>
                          <a:spcPts val="0"/>
                        </a:spcAft>
                        <a:buNone/>
                      </a:pPr>
                      <a:r>
                        <a:t/>
                      </a:r>
                      <a:endParaRPr sz="1600">
                        <a:solidFill>
                          <a:schemeClr val="dk1"/>
                        </a:solidFill>
                        <a:latin typeface="Calibri"/>
                        <a:ea typeface="Calibri"/>
                        <a:cs typeface="Calibri"/>
                        <a:sym typeface="Calibri"/>
                      </a:endParaRPr>
                    </a:p>
                    <a:p>
                      <a:pPr indent="0" lvl="0" marL="0" rtl="0" algn="l">
                        <a:spcBef>
                          <a:spcPts val="0"/>
                        </a:spcBef>
                        <a:spcAft>
                          <a:spcPts val="0"/>
                        </a:spcAft>
                        <a:buNone/>
                      </a:pPr>
                      <a:r>
                        <a:t/>
                      </a:r>
                      <a:endParaRPr sz="1600">
                        <a:solidFill>
                          <a:schemeClr val="dk1"/>
                        </a:solidFill>
                        <a:latin typeface="Calibri"/>
                        <a:ea typeface="Calibri"/>
                        <a:cs typeface="Calibri"/>
                        <a:sym typeface="Calibri"/>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hMerge="1"/>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Teaching the Curricular Unit</a:t>
            </a:r>
            <a:endParaRPr/>
          </a:p>
        </p:txBody>
      </p:sp>
      <p:pic>
        <p:nvPicPr>
          <p:cNvPr descr="Official logo of the Special Interest Group on the Design of Communication" id="141" name="Google Shape;141;p23"/>
          <p:cNvPicPr preferRelativeResize="0"/>
          <p:nvPr/>
        </p:nvPicPr>
        <p:blipFill>
          <a:blip r:embed="rId3">
            <a:alphaModFix/>
          </a:blip>
          <a:stretch>
            <a:fillRect/>
          </a:stretch>
        </p:blipFill>
        <p:spPr>
          <a:xfrm>
            <a:off x="6325550" y="3971550"/>
            <a:ext cx="2735427" cy="1093899"/>
          </a:xfrm>
          <a:prstGeom prst="rect">
            <a:avLst/>
          </a:prstGeom>
          <a:noFill/>
          <a:ln>
            <a:noFill/>
          </a:ln>
        </p:spPr>
      </p:pic>
      <p:graphicFrame>
        <p:nvGraphicFramePr>
          <p:cNvPr id="142" name="Google Shape;142;p23"/>
          <p:cNvGraphicFramePr/>
          <p:nvPr/>
        </p:nvGraphicFramePr>
        <p:xfrm>
          <a:off x="455600" y="1030402"/>
          <a:ext cx="3000000" cy="3000000"/>
        </p:xfrm>
        <a:graphic>
          <a:graphicData uri="http://schemas.openxmlformats.org/drawingml/2006/table">
            <a:tbl>
              <a:tblPr>
                <a:noFill/>
                <a:tableStyleId>{A4A9E5E5-56C9-4184-B19F-415CC5123577}</a:tableStyleId>
              </a:tblPr>
              <a:tblGrid>
                <a:gridCol w="4007550"/>
                <a:gridCol w="4007550"/>
              </a:tblGrid>
              <a:tr h="381000">
                <a:tc gridSpan="2">
                  <a:txBody>
                    <a:bodyPr/>
                    <a:lstStyle/>
                    <a:p>
                      <a:pPr indent="0" lvl="0" marL="0" rtl="0" algn="l">
                        <a:spcBef>
                          <a:spcPts val="0"/>
                        </a:spcBef>
                        <a:spcAft>
                          <a:spcPts val="0"/>
                        </a:spcAft>
                        <a:buNone/>
                      </a:pPr>
                      <a:r>
                        <a:rPr b="1" lang="en" sz="1800"/>
                        <a:t>Platform Options</a:t>
                      </a:r>
                      <a:endParaRPr b="1"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chemeClr val="accent5"/>
                    </a:solidFill>
                  </a:tcPr>
                </a:tc>
                <a:tc hMerge="1"/>
              </a:tr>
              <a:tr h="381000">
                <a:tc gridSpan="2">
                  <a:txBody>
                    <a:bodyPr/>
                    <a:lstStyle/>
                    <a:p>
                      <a:pPr indent="0" lvl="0" marL="0" rtl="0" algn="l">
                        <a:spcBef>
                          <a:spcPts val="0"/>
                        </a:spcBef>
                        <a:spcAft>
                          <a:spcPts val="0"/>
                        </a:spcAft>
                        <a:buNone/>
                      </a:pPr>
                      <a:r>
                        <a:rPr lang="en" sz="1200"/>
                        <a:t>Multiple platforms are available for creating and managing DITA XML content. Most of these require licenses at a cost. The ACM SIGDOC Structured Authoring Committee recommends using either XMLmind Editor or Oxygen XML Editor, which are available for free or for an academic discount. </a:t>
                      </a:r>
                      <a:endParaRPr sz="1200"/>
                    </a:p>
                    <a:p>
                      <a:pPr indent="0" lvl="0" marL="0" rtl="0" algn="l">
                        <a:spcBef>
                          <a:spcPts val="0"/>
                        </a:spcBef>
                        <a:spcAft>
                          <a:spcPts val="0"/>
                        </a:spcAft>
                        <a:buNone/>
                      </a:pPr>
                      <a:r>
                        <a:t/>
                      </a:r>
                      <a:endParaRPr sz="1200"/>
                    </a:p>
                    <a:p>
                      <a:pPr indent="-292100" lvl="0" marL="457200" rtl="0" algn="l">
                        <a:spcBef>
                          <a:spcPts val="0"/>
                        </a:spcBef>
                        <a:spcAft>
                          <a:spcPts val="0"/>
                        </a:spcAft>
                        <a:buSzPts val="1000"/>
                        <a:buChar char="●"/>
                      </a:pPr>
                      <a:r>
                        <a:rPr lang="en" sz="1000" u="sng">
                          <a:solidFill>
                            <a:schemeClr val="hlink"/>
                          </a:solidFill>
                          <a:hlinkClick r:id="rId4"/>
                        </a:rPr>
                        <a:t>XMLmind Editor</a:t>
                      </a:r>
                      <a:r>
                        <a:rPr lang="en" sz="1000"/>
                        <a:t> - free download of Personal Edition. Main limitation is </a:t>
                      </a:r>
                      <a:r>
                        <a:rPr lang="en" sz="1000">
                          <a:solidFill>
                            <a:schemeClr val="dk1"/>
                          </a:solidFill>
                        </a:rPr>
                        <a:t>lack of capability to generate output.</a:t>
                      </a:r>
                      <a:endParaRPr sz="1000">
                        <a:solidFill>
                          <a:srgbClr val="FF0000"/>
                        </a:solidFill>
                      </a:endParaRPr>
                    </a:p>
                    <a:p>
                      <a:pPr indent="-292100" lvl="0" marL="457200" rtl="0" algn="l">
                        <a:spcBef>
                          <a:spcPts val="300"/>
                        </a:spcBef>
                        <a:spcAft>
                          <a:spcPts val="0"/>
                        </a:spcAft>
                        <a:buSzPts val="1000"/>
                        <a:buChar char="●"/>
                      </a:pPr>
                      <a:r>
                        <a:rPr lang="en" sz="1000" u="sng">
                          <a:solidFill>
                            <a:schemeClr val="hlink"/>
                          </a:solidFill>
                          <a:hlinkClick r:id="rId5"/>
                        </a:rPr>
                        <a:t>Oxygen XML Editor</a:t>
                      </a:r>
                      <a:r>
                        <a:rPr lang="en" sz="1000"/>
                        <a:t> - academic discount or free 30-day trial. Special 120-day free trial also available. Offers features that support beginners, professionals, and experts. See the Configuring Oxygen Editor guide for instructions on how to configure Oxygen to make its beginner-oriented features more visible than other features (guide is available </a:t>
                      </a:r>
                      <a:r>
                        <a:rPr lang="en" sz="1000">
                          <a:solidFill>
                            <a:schemeClr val="dk1"/>
                          </a:solidFill>
                        </a:rPr>
                        <a:t>on the </a:t>
                      </a:r>
                      <a:r>
                        <a:rPr lang="en" sz="1000" u="sng">
                          <a:solidFill>
                            <a:schemeClr val="accent5"/>
                          </a:solidFill>
                          <a:hlinkClick r:id="rId6">
                            <a:extLst>
                              <a:ext uri="{A12FA001-AC4F-418D-AE19-62706E023703}">
                                <ahyp:hlinkClr val="tx"/>
                              </a:ext>
                            </a:extLst>
                          </a:hlinkClick>
                        </a:rPr>
                        <a:t>Curriculum Resources</a:t>
                      </a:r>
                      <a:r>
                        <a:rPr lang="en" sz="1000">
                          <a:solidFill>
                            <a:schemeClr val="dk1"/>
                          </a:solidFill>
                        </a:rPr>
                        <a:t> </a:t>
                      </a:r>
                      <a:r>
                        <a:rPr lang="en" sz="1000">
                          <a:solidFill>
                            <a:schemeClr val="dk1"/>
                          </a:solidFill>
                        </a:rPr>
                        <a:t>page</a:t>
                      </a:r>
                      <a:r>
                        <a:rPr lang="en" sz="1000"/>
                        <a:t>).</a:t>
                      </a:r>
                      <a:r>
                        <a:rPr lang="en" sz="1000"/>
                        <a:t> </a:t>
                      </a:r>
                      <a:endParaRPr sz="1000"/>
                    </a:p>
                    <a:p>
                      <a:pPr indent="0" lvl="0" marL="0" rtl="0" algn="l">
                        <a:spcBef>
                          <a:spcPts val="300"/>
                        </a:spcBef>
                        <a:spcAft>
                          <a:spcPts val="0"/>
                        </a:spcAft>
                        <a:buNone/>
                      </a:pPr>
                      <a:r>
                        <a:t/>
                      </a:r>
                      <a:endParaRPr sz="1200"/>
                    </a:p>
                    <a:p>
                      <a:pPr indent="0" lvl="0" marL="0" rtl="0" algn="l">
                        <a:spcBef>
                          <a:spcPts val="0"/>
                        </a:spcBef>
                        <a:spcAft>
                          <a:spcPts val="0"/>
                        </a:spcAft>
                        <a:buNone/>
                      </a:pPr>
                      <a:r>
                        <a:rPr lang="en" sz="1200">
                          <a:solidFill>
                            <a:schemeClr val="dk1"/>
                          </a:solidFill>
                        </a:rPr>
                        <a:t>You can find quickstart tutorials for each platform under </a:t>
                      </a:r>
                      <a:r>
                        <a:rPr b="1" lang="en" sz="1200">
                          <a:solidFill>
                            <a:schemeClr val="dk1"/>
                          </a:solidFill>
                        </a:rPr>
                        <a:t>XML DITA resources</a:t>
                      </a:r>
                      <a:r>
                        <a:rPr lang="en" sz="1200">
                          <a:solidFill>
                            <a:schemeClr val="dk1"/>
                          </a:solidFill>
                        </a:rPr>
                        <a:t> on the </a:t>
                      </a:r>
                      <a:r>
                        <a:rPr lang="en" sz="1200" u="sng">
                          <a:solidFill>
                            <a:schemeClr val="accent5"/>
                          </a:solidFill>
                          <a:hlinkClick r:id="rId7">
                            <a:extLst>
                              <a:ext uri="{A12FA001-AC4F-418D-AE19-62706E023703}">
                                <ahyp:hlinkClr val="tx"/>
                              </a:ext>
                            </a:extLst>
                          </a:hlinkClick>
                        </a:rPr>
                        <a:t>Curriculum Resources</a:t>
                      </a:r>
                      <a:r>
                        <a:rPr lang="en" sz="1200">
                          <a:solidFill>
                            <a:schemeClr val="dk1"/>
                          </a:solidFill>
                        </a:rPr>
                        <a:t> </a:t>
                      </a:r>
                      <a:r>
                        <a:rPr lang="en" sz="1200">
                          <a:solidFill>
                            <a:schemeClr val="dk1"/>
                          </a:solidFill>
                        </a:rPr>
                        <a:t>page</a:t>
                      </a:r>
                      <a:r>
                        <a:rPr lang="en" sz="1200">
                          <a:solidFill>
                            <a:schemeClr val="dk1"/>
                          </a:solidFill>
                        </a:rPr>
                        <a:t>. </a:t>
                      </a:r>
                      <a:r>
                        <a:rPr lang="en" sz="1200"/>
                        <a:t>The quickstart tutorials are meant to introduce students to the platforms and guide them </a:t>
                      </a:r>
                      <a:r>
                        <a:rPr lang="en" sz="1200"/>
                        <a:t>through</a:t>
                      </a:r>
                      <a:r>
                        <a:rPr lang="en" sz="1200"/>
                        <a:t> the process of creating a small collection of topics and a DITA map using </a:t>
                      </a:r>
                      <a:r>
                        <a:rPr lang="en" sz="1200"/>
                        <a:t>example</a:t>
                      </a:r>
                      <a:r>
                        <a:rPr lang="en" sz="1200"/>
                        <a:t> content for an example scenario. Students </a:t>
                      </a:r>
                      <a:br>
                        <a:rPr lang="en" sz="1200"/>
                      </a:br>
                      <a:r>
                        <a:rPr lang="en" sz="1200"/>
                        <a:t>should then be familiar enough with the platform to create their own XML DITA content.</a:t>
                      </a:r>
                      <a:endParaRPr sz="1200"/>
                    </a:p>
                    <a:p>
                      <a:pPr indent="0" lvl="0" marL="0" rtl="0" algn="l">
                        <a:spcBef>
                          <a:spcPts val="0"/>
                        </a:spcBef>
                        <a:spcAft>
                          <a:spcPts val="0"/>
                        </a:spcAft>
                        <a:buNone/>
                      </a:pPr>
                      <a:r>
                        <a:t/>
                      </a:r>
                      <a:endParaRPr sz="1200"/>
                    </a:p>
                    <a:p>
                      <a:pPr indent="0" lvl="0" marL="0" rtl="0" algn="l">
                        <a:spcBef>
                          <a:spcPts val="0"/>
                        </a:spcBef>
                        <a:spcAft>
                          <a:spcPts val="0"/>
                        </a:spcAft>
                        <a:buNone/>
                      </a:pPr>
                      <a:r>
                        <a:rPr lang="en" sz="1200"/>
                        <a:t>NOTE: Members of the Structured Authoring Committee will be offering periodic </a:t>
                      </a:r>
                      <a:br>
                        <a:rPr lang="en" sz="1200"/>
                      </a:br>
                      <a:r>
                        <a:rPr lang="en" sz="1200"/>
                        <a:t>demonstrations of the </a:t>
                      </a:r>
                      <a:r>
                        <a:rPr lang="en" sz="1200" u="sng">
                          <a:solidFill>
                            <a:schemeClr val="hlink"/>
                          </a:solidFill>
                          <a:hlinkClick r:id="rId8"/>
                        </a:rPr>
                        <a:t>Heretto Component Management System (CCMS)</a:t>
                      </a:r>
                      <a:r>
                        <a:rPr lang="en" sz="1200">
                          <a:solidFill>
                            <a:schemeClr val="dk1"/>
                          </a:solidFill>
                        </a:rPr>
                        <a:t> during the </a:t>
                      </a:r>
                      <a:br>
                        <a:rPr lang="en" sz="1200">
                          <a:solidFill>
                            <a:schemeClr val="dk1"/>
                          </a:solidFill>
                        </a:rPr>
                      </a:br>
                      <a:r>
                        <a:rPr lang="en" sz="1200">
                          <a:solidFill>
                            <a:schemeClr val="dk1"/>
                          </a:solidFill>
                        </a:rPr>
                        <a:t>academic year via the SIGDOC workshops series. Look for upcoming workshops </a:t>
                      </a:r>
                      <a:br>
                        <a:rPr lang="en" sz="1200">
                          <a:solidFill>
                            <a:schemeClr val="dk1"/>
                          </a:solidFill>
                        </a:rPr>
                      </a:br>
                      <a:r>
                        <a:rPr lang="en" sz="1200">
                          <a:solidFill>
                            <a:schemeClr val="dk1"/>
                          </a:solidFill>
                        </a:rPr>
                        <a:t>should you want students to learn more about how the cloud-based CCMS is used</a:t>
                      </a:r>
                      <a:br>
                        <a:rPr lang="en" sz="1200">
                          <a:solidFill>
                            <a:schemeClr val="dk1"/>
                          </a:solidFill>
                        </a:rPr>
                      </a:br>
                      <a:r>
                        <a:rPr lang="en" sz="1200">
                          <a:solidFill>
                            <a:schemeClr val="dk1"/>
                          </a:solidFill>
                        </a:rPr>
                        <a:t>for authoring, reviewing, and managing structured content.  </a:t>
                      </a:r>
                      <a:endParaRPr sz="1200"/>
                    </a:p>
                    <a:p>
                      <a:pPr indent="0" lvl="0" marL="0" rtl="0" algn="l">
                        <a:spcBef>
                          <a:spcPts val="0"/>
                        </a:spcBef>
                        <a:spcAft>
                          <a:spcPts val="0"/>
                        </a:spcAft>
                        <a:buNone/>
                      </a:pPr>
                      <a:r>
                        <a:t/>
                      </a:r>
                      <a:endParaRPr sz="1200"/>
                    </a:p>
                    <a:p>
                      <a:pPr indent="0" lvl="0" marL="0" rtl="0" algn="l">
                        <a:spcBef>
                          <a:spcPts val="0"/>
                        </a:spcBef>
                        <a:spcAft>
                          <a:spcPts val="0"/>
                        </a:spcAft>
                        <a:buNone/>
                      </a:pPr>
                      <a:r>
                        <a:t/>
                      </a:r>
                      <a:endParaRPr sz="1200"/>
                    </a:p>
                    <a:p>
                      <a:pPr indent="0" lvl="0" marL="0" rtl="0" algn="l">
                        <a:spcBef>
                          <a:spcPts val="0"/>
                        </a:spcBef>
                        <a:spcAft>
                          <a:spcPts val="0"/>
                        </a:spcAft>
                        <a:buNone/>
                      </a:pPr>
                      <a:r>
                        <a:t/>
                      </a:r>
                      <a:endParaRPr b="1" sz="1600"/>
                    </a:p>
                    <a:p>
                      <a:pPr indent="0" lvl="0" marL="0" rtl="0" algn="l">
                        <a:spcBef>
                          <a:spcPts val="0"/>
                        </a:spcBef>
                        <a:spcAft>
                          <a:spcPts val="0"/>
                        </a:spcAft>
                        <a:buNone/>
                      </a:pPr>
                      <a:r>
                        <a:t/>
                      </a:r>
                      <a:endParaRPr b="1" sz="1600"/>
                    </a:p>
                    <a:p>
                      <a:pPr indent="0" lvl="0" marL="0" rtl="0" algn="l">
                        <a:spcBef>
                          <a:spcPts val="0"/>
                        </a:spcBef>
                        <a:spcAft>
                          <a:spcPts val="0"/>
                        </a:spcAft>
                        <a:buNone/>
                      </a:pPr>
                      <a:r>
                        <a:t/>
                      </a:r>
                      <a:endParaRPr b="1"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hMerge="1"/>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Teaching the Curricular Unit</a:t>
            </a:r>
            <a:endParaRPr/>
          </a:p>
        </p:txBody>
      </p:sp>
      <p:pic>
        <p:nvPicPr>
          <p:cNvPr descr="Official logo of the Special Interest Group on the Design of Communication" id="148" name="Google Shape;148;p24"/>
          <p:cNvPicPr preferRelativeResize="0"/>
          <p:nvPr/>
        </p:nvPicPr>
        <p:blipFill>
          <a:blip r:embed="rId3">
            <a:alphaModFix/>
          </a:blip>
          <a:stretch>
            <a:fillRect/>
          </a:stretch>
        </p:blipFill>
        <p:spPr>
          <a:xfrm>
            <a:off x="6325550" y="3971550"/>
            <a:ext cx="2735427" cy="1093899"/>
          </a:xfrm>
          <a:prstGeom prst="rect">
            <a:avLst/>
          </a:prstGeom>
          <a:noFill/>
          <a:ln>
            <a:noFill/>
          </a:ln>
        </p:spPr>
      </p:pic>
      <p:graphicFrame>
        <p:nvGraphicFramePr>
          <p:cNvPr id="149" name="Google Shape;149;p24"/>
          <p:cNvGraphicFramePr/>
          <p:nvPr/>
        </p:nvGraphicFramePr>
        <p:xfrm>
          <a:off x="469475" y="1040370"/>
          <a:ext cx="3000000" cy="3000000"/>
        </p:xfrm>
        <a:graphic>
          <a:graphicData uri="http://schemas.openxmlformats.org/drawingml/2006/table">
            <a:tbl>
              <a:tblPr>
                <a:noFill/>
                <a:tableStyleId>{A4A9E5E5-56C9-4184-B19F-415CC5123577}</a:tableStyleId>
              </a:tblPr>
              <a:tblGrid>
                <a:gridCol w="4007550"/>
                <a:gridCol w="4007550"/>
              </a:tblGrid>
              <a:tr h="381000">
                <a:tc gridSpan="2">
                  <a:txBody>
                    <a:bodyPr/>
                    <a:lstStyle/>
                    <a:p>
                      <a:pPr indent="0" lvl="0" marL="0" rtl="0" algn="l">
                        <a:spcBef>
                          <a:spcPts val="0"/>
                        </a:spcBef>
                        <a:spcAft>
                          <a:spcPts val="0"/>
                        </a:spcAft>
                        <a:buNone/>
                      </a:pPr>
                      <a:r>
                        <a:rPr b="1" lang="en" sz="1800"/>
                        <a:t>If using XMLmind Editor</a:t>
                      </a:r>
                      <a:endParaRPr b="1"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chemeClr val="accent5"/>
                    </a:solidFill>
                  </a:tcPr>
                </a:tc>
                <a:tc hMerge="1"/>
              </a:tr>
              <a:tr h="381000">
                <a:tc gridSpan="2">
                  <a:txBody>
                    <a:bodyPr/>
                    <a:lstStyle/>
                    <a:p>
                      <a:pPr indent="0" lvl="0" marL="0" rtl="0" algn="l">
                        <a:spcBef>
                          <a:spcPts val="0"/>
                        </a:spcBef>
                        <a:spcAft>
                          <a:spcPts val="0"/>
                        </a:spcAft>
                        <a:buNone/>
                      </a:pPr>
                      <a:r>
                        <a:rPr lang="en" sz="1200"/>
                        <a:t>XMLmind Software develops and distributes a free, Personal Edition of its XMLmind Editor. Students will need to download and install the editor. </a:t>
                      </a:r>
                      <a:r>
                        <a:rPr lang="en" sz="1200">
                          <a:solidFill>
                            <a:schemeClr val="dk1"/>
                          </a:solidFill>
                        </a:rPr>
                        <a:t>F</a:t>
                      </a:r>
                      <a:r>
                        <a:rPr lang="en" sz="1200">
                          <a:solidFill>
                            <a:schemeClr val="dk1"/>
                          </a:solidFill>
                        </a:rPr>
                        <a:t>ind the quickstart tutorial on the </a:t>
                      </a:r>
                      <a:r>
                        <a:rPr lang="en" sz="1200" u="sng">
                          <a:solidFill>
                            <a:schemeClr val="accent5"/>
                          </a:solidFill>
                          <a:hlinkClick r:id="rId4">
                            <a:extLst>
                              <a:ext uri="{A12FA001-AC4F-418D-AE19-62706E023703}">
                                <ahyp:hlinkClr val="tx"/>
                              </a:ext>
                            </a:extLst>
                          </a:hlinkClick>
                        </a:rPr>
                        <a:t>Curriculum Resources</a:t>
                      </a:r>
                      <a:r>
                        <a:rPr lang="en" sz="1200">
                          <a:solidFill>
                            <a:schemeClr val="dk1"/>
                          </a:solidFill>
                        </a:rPr>
                        <a:t> </a:t>
                      </a:r>
                      <a:r>
                        <a:rPr lang="en" sz="1200">
                          <a:solidFill>
                            <a:schemeClr val="dk1"/>
                          </a:solidFill>
                        </a:rPr>
                        <a:t>page</a:t>
                      </a:r>
                      <a:r>
                        <a:rPr lang="en" sz="1200">
                          <a:solidFill>
                            <a:schemeClr val="dk1"/>
                          </a:solidFill>
                        </a:rPr>
                        <a:t>.</a:t>
                      </a:r>
                      <a:endParaRPr sz="1200"/>
                    </a:p>
                    <a:p>
                      <a:pPr indent="0" lvl="0" marL="0" rtl="0" algn="l">
                        <a:spcBef>
                          <a:spcPts val="0"/>
                        </a:spcBef>
                        <a:spcAft>
                          <a:spcPts val="0"/>
                        </a:spcAft>
                        <a:buNone/>
                      </a:pPr>
                      <a:r>
                        <a:t/>
                      </a:r>
                      <a:endParaRPr/>
                    </a:p>
                    <a:p>
                      <a:pPr indent="0" lvl="0" marL="0" rtl="0" algn="l">
                        <a:spcBef>
                          <a:spcPts val="0"/>
                        </a:spcBef>
                        <a:spcAft>
                          <a:spcPts val="0"/>
                        </a:spcAft>
                        <a:buNone/>
                      </a:pPr>
                      <a:r>
                        <a:rPr b="1" lang="en">
                          <a:solidFill>
                            <a:schemeClr val="dk1"/>
                          </a:solidFill>
                        </a:rPr>
                        <a:t>Publishing XMLmind Projects</a:t>
                      </a:r>
                      <a:endParaRPr b="1"/>
                    </a:p>
                    <a:p>
                      <a:pPr indent="0" lvl="0" marL="0" rtl="0" algn="l">
                        <a:spcBef>
                          <a:spcPts val="0"/>
                        </a:spcBef>
                        <a:spcAft>
                          <a:spcPts val="0"/>
                        </a:spcAft>
                        <a:buNone/>
                      </a:pPr>
                      <a:r>
                        <a:rPr lang="en" sz="1200">
                          <a:solidFill>
                            <a:schemeClr val="dk1"/>
                          </a:solidFill>
                        </a:rPr>
                        <a:t>Although this Personal Edition lacks the capability to generate output and to import/export other file formats, it supports authoring and validating the DITA maps and topics. To generate pdf and website deliverables from their collection of DITA topics, students have two options. </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304800" lvl="0" marL="457200" rtl="0" algn="l">
                        <a:spcBef>
                          <a:spcPts val="0"/>
                        </a:spcBef>
                        <a:spcAft>
                          <a:spcPts val="0"/>
                        </a:spcAft>
                        <a:buSzPts val="1200"/>
                        <a:buChar char="●"/>
                      </a:pPr>
                      <a:r>
                        <a:rPr lang="en" sz="1200">
                          <a:solidFill>
                            <a:schemeClr val="dk1"/>
                          </a:solidFill>
                        </a:rPr>
                        <a:t>They can install and use the DITA Open Toolkit (OT) - a relatively advanced task that many instructors and students will not feel equipped to do. A </a:t>
                      </a:r>
                      <a:r>
                        <a:rPr lang="en" sz="1200">
                          <a:solidFill>
                            <a:schemeClr val="dk1"/>
                          </a:solidFill>
                        </a:rPr>
                        <a:t>tutorial</a:t>
                      </a:r>
                      <a:r>
                        <a:rPr lang="en" sz="1200">
                          <a:solidFill>
                            <a:schemeClr val="dk1"/>
                          </a:solidFill>
                        </a:rPr>
                        <a:t> for publishing content using the DITA-OT is available</a:t>
                      </a:r>
                      <a:r>
                        <a:rPr lang="en" sz="1200">
                          <a:solidFill>
                            <a:schemeClr val="dk1"/>
                          </a:solidFill>
                        </a:rPr>
                        <a:t> on the </a:t>
                      </a:r>
                      <a:r>
                        <a:rPr lang="en" sz="1200" u="sng">
                          <a:solidFill>
                            <a:schemeClr val="accent5"/>
                          </a:solidFill>
                          <a:hlinkClick r:id="rId5">
                            <a:extLst>
                              <a:ext uri="{A12FA001-AC4F-418D-AE19-62706E023703}">
                                <ahyp:hlinkClr val="tx"/>
                              </a:ext>
                            </a:extLst>
                          </a:hlinkClick>
                        </a:rPr>
                        <a:t>Curriculum Resources</a:t>
                      </a:r>
                      <a:r>
                        <a:rPr lang="en" sz="1200">
                          <a:solidFill>
                            <a:schemeClr val="dk1"/>
                          </a:solidFill>
                        </a:rPr>
                        <a:t> </a:t>
                      </a:r>
                      <a:r>
                        <a:rPr lang="en" sz="1200">
                          <a:solidFill>
                            <a:schemeClr val="dk1"/>
                          </a:solidFill>
                        </a:rPr>
                        <a:t>page</a:t>
                      </a:r>
                      <a:r>
                        <a:rPr lang="en" sz="1200">
                          <a:solidFill>
                            <a:schemeClr val="dk1"/>
                          </a:solidFill>
                        </a:rPr>
                        <a:t>. </a:t>
                      </a:r>
                      <a:endParaRPr sz="1200">
                        <a:solidFill>
                          <a:schemeClr val="dk1"/>
                        </a:solidFill>
                      </a:endParaRPr>
                    </a:p>
                    <a:p>
                      <a:pPr indent="-304800" lvl="0" marL="457200" rtl="0" algn="l">
                        <a:spcBef>
                          <a:spcPts val="1000"/>
                        </a:spcBef>
                        <a:spcAft>
                          <a:spcPts val="0"/>
                        </a:spcAft>
                        <a:buSzPts val="1200"/>
                        <a:buChar char="●"/>
                      </a:pPr>
                      <a:r>
                        <a:rPr lang="en" sz="1200">
                          <a:solidFill>
                            <a:schemeClr val="dk1"/>
                          </a:solidFill>
                        </a:rPr>
                        <a:t>They can use the </a:t>
                      </a:r>
                      <a:r>
                        <a:rPr lang="en" sz="1200" u="sng">
                          <a:solidFill>
                            <a:schemeClr val="hlink"/>
                          </a:solidFill>
                          <a:hlinkClick r:id="rId6"/>
                        </a:rPr>
                        <a:t>DITA Open Toolkit GitHub Actions template repository</a:t>
                      </a:r>
                      <a:r>
                        <a:rPr lang="en" sz="1200">
                          <a:solidFill>
                            <a:schemeClr val="dk1"/>
                          </a:solidFill>
                        </a:rPr>
                        <a:t> created by Carlos Evia</a:t>
                      </a:r>
                      <a:r>
                        <a:rPr lang="en" sz="1200">
                          <a:solidFill>
                            <a:schemeClr val="dk1"/>
                          </a:solidFill>
                        </a:rPr>
                        <a:t>. </a:t>
                      </a:r>
                      <a:br>
                        <a:rPr lang="en" sz="1200">
                          <a:solidFill>
                            <a:schemeClr val="dk1"/>
                          </a:solidFill>
                        </a:rPr>
                      </a:br>
                      <a:r>
                        <a:rPr lang="en" sz="1200">
                          <a:solidFill>
                            <a:schemeClr val="dk1"/>
                          </a:solidFill>
                        </a:rPr>
                        <a:t>This activity requires s</a:t>
                      </a:r>
                      <a:r>
                        <a:rPr lang="en" sz="1200">
                          <a:solidFill>
                            <a:schemeClr val="dk1"/>
                          </a:solidFill>
                        </a:rPr>
                        <a:t>tudents to create a GitHub repository and upload their DITA </a:t>
                      </a:r>
                      <a:br>
                        <a:rPr lang="en" sz="1200">
                          <a:solidFill>
                            <a:schemeClr val="dk1"/>
                          </a:solidFill>
                        </a:rPr>
                      </a:br>
                      <a:r>
                        <a:rPr lang="en" sz="1200">
                          <a:solidFill>
                            <a:schemeClr val="dk1"/>
                          </a:solidFill>
                        </a:rPr>
                        <a:t>files (created in XMLmind) to the repository. Students need to follow the </a:t>
                      </a:r>
                      <a:br>
                        <a:rPr lang="en" sz="1200">
                          <a:solidFill>
                            <a:schemeClr val="dk1"/>
                          </a:solidFill>
                        </a:rPr>
                      </a:br>
                      <a:r>
                        <a:rPr lang="en" sz="1200">
                          <a:solidFill>
                            <a:schemeClr val="dk1"/>
                          </a:solidFill>
                        </a:rPr>
                        <a:t>instructions in the README. The template (a workflow) invokes the DITA-OT </a:t>
                      </a:r>
                      <a:br>
                        <a:rPr lang="en" sz="1200">
                          <a:solidFill>
                            <a:schemeClr val="dk1"/>
                          </a:solidFill>
                        </a:rPr>
                      </a:br>
                      <a:r>
                        <a:rPr lang="en" sz="1200">
                          <a:solidFill>
                            <a:schemeClr val="dk1"/>
                          </a:solidFill>
                        </a:rPr>
                        <a:t>automatically in a process of continuous integration and development to build </a:t>
                      </a:r>
                      <a:br>
                        <a:rPr lang="en" sz="1200">
                          <a:solidFill>
                            <a:schemeClr val="dk1"/>
                          </a:solidFill>
                        </a:rPr>
                      </a:br>
                      <a:r>
                        <a:rPr lang="en" sz="1200">
                          <a:solidFill>
                            <a:schemeClr val="dk1"/>
                          </a:solidFill>
                        </a:rPr>
                        <a:t>and serve pdf and website deliverables.</a:t>
                      </a:r>
                      <a:endParaRPr sz="1100">
                        <a:solidFill>
                          <a:schemeClr val="dk1"/>
                        </a:solidFill>
                      </a:endParaRPr>
                    </a:p>
                    <a:p>
                      <a:pPr indent="0" lvl="0" marL="0" rtl="0" algn="l">
                        <a:spcBef>
                          <a:spcPts val="300"/>
                        </a:spcBef>
                        <a:spcAft>
                          <a:spcPts val="0"/>
                        </a:spcAft>
                        <a:buNone/>
                      </a:pPr>
                      <a:r>
                        <a:t/>
                      </a:r>
                      <a:endParaRPr b="1"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hMerge="1"/>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Teaching the Curricular Unit</a:t>
            </a:r>
            <a:endParaRPr/>
          </a:p>
        </p:txBody>
      </p:sp>
      <p:pic>
        <p:nvPicPr>
          <p:cNvPr descr="Official logo of the Special Interest Group on the Design of Communication" id="155" name="Google Shape;155;p25"/>
          <p:cNvPicPr preferRelativeResize="0"/>
          <p:nvPr/>
        </p:nvPicPr>
        <p:blipFill>
          <a:blip r:embed="rId3">
            <a:alphaModFix/>
          </a:blip>
          <a:stretch>
            <a:fillRect/>
          </a:stretch>
        </p:blipFill>
        <p:spPr>
          <a:xfrm>
            <a:off x="6325550" y="3971550"/>
            <a:ext cx="2735427" cy="1093899"/>
          </a:xfrm>
          <a:prstGeom prst="rect">
            <a:avLst/>
          </a:prstGeom>
          <a:noFill/>
          <a:ln>
            <a:noFill/>
          </a:ln>
        </p:spPr>
      </p:pic>
      <p:graphicFrame>
        <p:nvGraphicFramePr>
          <p:cNvPr id="156" name="Google Shape;156;p25"/>
          <p:cNvGraphicFramePr/>
          <p:nvPr/>
        </p:nvGraphicFramePr>
        <p:xfrm>
          <a:off x="469475" y="1040370"/>
          <a:ext cx="3000000" cy="3000000"/>
        </p:xfrm>
        <a:graphic>
          <a:graphicData uri="http://schemas.openxmlformats.org/drawingml/2006/table">
            <a:tbl>
              <a:tblPr>
                <a:noFill/>
                <a:tableStyleId>{A4A9E5E5-56C9-4184-B19F-415CC5123577}</a:tableStyleId>
              </a:tblPr>
              <a:tblGrid>
                <a:gridCol w="4007550"/>
                <a:gridCol w="4007550"/>
              </a:tblGrid>
              <a:tr h="381000">
                <a:tc gridSpan="2">
                  <a:txBody>
                    <a:bodyPr/>
                    <a:lstStyle/>
                    <a:p>
                      <a:pPr indent="0" lvl="0" marL="0" rtl="0" algn="l">
                        <a:spcBef>
                          <a:spcPts val="0"/>
                        </a:spcBef>
                        <a:spcAft>
                          <a:spcPts val="0"/>
                        </a:spcAft>
                        <a:buNone/>
                      </a:pPr>
                      <a:r>
                        <a:rPr b="1" lang="en" sz="1800"/>
                        <a:t>If using Oxygen XML Editor</a:t>
                      </a:r>
                      <a:endParaRPr b="1"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chemeClr val="accent5"/>
                    </a:solidFill>
                  </a:tcPr>
                </a:tc>
                <a:tc hMerge="1"/>
              </a:tr>
              <a:tr h="3254825">
                <a:tc gridSpan="2">
                  <a:txBody>
                    <a:bodyPr/>
                    <a:lstStyle/>
                    <a:p>
                      <a:pPr indent="0" lvl="0" marL="0" rtl="0" algn="l">
                        <a:spcBef>
                          <a:spcPts val="0"/>
                        </a:spcBef>
                        <a:spcAft>
                          <a:spcPts val="0"/>
                        </a:spcAft>
                        <a:buNone/>
                      </a:pPr>
                      <a:r>
                        <a:rPr lang="en" sz="1200"/>
                        <a:t>Syncro Soft</a:t>
                      </a:r>
                      <a:r>
                        <a:rPr lang="en" sz="1200"/>
                        <a:t> offers an academic discount or a 30-day free trial of Oxygen XML Editor. If you are interested in a 120-day free trial for you and your students, please contact Carlos Evia, </a:t>
                      </a:r>
                      <a:r>
                        <a:rPr lang="en" sz="1200" u="sng">
                          <a:solidFill>
                            <a:schemeClr val="hlink"/>
                          </a:solidFill>
                          <a:hlinkClick r:id="rId4"/>
                        </a:rPr>
                        <a:t>carlos.evia@vt.edu</a:t>
                      </a:r>
                      <a:r>
                        <a:rPr lang="en" sz="1200"/>
                        <a:t>, who </a:t>
                      </a:r>
                      <a:r>
                        <a:rPr lang="en" sz="1200"/>
                        <a:t>coordinates</a:t>
                      </a:r>
                      <a:r>
                        <a:rPr lang="en" sz="1200"/>
                        <a:t> extended licenses with Syncro Soft on behalf of the committee. </a:t>
                      </a:r>
                      <a:r>
                        <a:rPr lang="en" sz="1200"/>
                        <a:t>Students will need to download and install Oxygen XML Editor to use it for their projects. Synchro Soft does not offer a browser-based version of the editor.</a:t>
                      </a:r>
                      <a:endParaRPr sz="1200">
                        <a:solidFill>
                          <a:srgbClr val="FF0000"/>
                        </a:solidFill>
                      </a:endParaRPr>
                    </a:p>
                    <a:p>
                      <a:pPr indent="0" lvl="0" marL="0" rtl="0" algn="l">
                        <a:spcBef>
                          <a:spcPts val="0"/>
                        </a:spcBef>
                        <a:spcAft>
                          <a:spcPts val="0"/>
                        </a:spcAft>
                        <a:buNone/>
                      </a:pPr>
                      <a:r>
                        <a:t/>
                      </a:r>
                      <a:endParaRPr sz="1200"/>
                    </a:p>
                    <a:p>
                      <a:pPr indent="0" lvl="0" marL="0" rtl="0" algn="l">
                        <a:spcBef>
                          <a:spcPts val="0"/>
                        </a:spcBef>
                        <a:spcAft>
                          <a:spcPts val="0"/>
                        </a:spcAft>
                        <a:buNone/>
                      </a:pPr>
                      <a:r>
                        <a:rPr b="1" lang="en">
                          <a:solidFill>
                            <a:schemeClr val="dk1"/>
                          </a:solidFill>
                        </a:rPr>
                        <a:t>Publishing Oxygen XML Editor Projects</a:t>
                      </a:r>
                      <a:endParaRPr b="1">
                        <a:solidFill>
                          <a:schemeClr val="dk1"/>
                        </a:solidFill>
                      </a:endParaRPr>
                    </a:p>
                    <a:p>
                      <a:pPr indent="0" lvl="0" marL="0" rtl="0" algn="l">
                        <a:spcBef>
                          <a:spcPts val="0"/>
                        </a:spcBef>
                        <a:spcAft>
                          <a:spcPts val="0"/>
                        </a:spcAft>
                        <a:buNone/>
                      </a:pPr>
                      <a:r>
                        <a:rPr lang="en" sz="1200">
                          <a:solidFill>
                            <a:schemeClr val="dk1"/>
                          </a:solidFill>
                        </a:rPr>
                        <a:t>Students can build DITA publications by choosing a Configure Transformation Scenario in Oxygen XML Editor. Based on default DITA-OT configurations, Oxygen XML Editor can generate PDF, HTML5, or WebHelp deliverables. </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Clr>
                          <a:schemeClr val="dk1"/>
                        </a:buClr>
                        <a:buSzPts val="1100"/>
                        <a:buFont typeface="Arial"/>
                        <a:buNone/>
                      </a:pPr>
                      <a:r>
                        <a:rPr lang="en" sz="1200">
                          <a:solidFill>
                            <a:schemeClr val="dk1"/>
                          </a:solidFill>
                        </a:rPr>
                        <a:t>Because Oxygen XML Editor is an editor and not a publishing processor, it cannot push content assets to an actual website. If students want to see what their project would look like in website form, we recommend they use GitHub Pages, a static site hosting service that takes HTML, CSS, and JavaScript files posted to a GitHub repository, runs them through a build process, and publishes a website. Students will need to create a GitHub repository and upload the files generated from the HTML5 Configure Transformation Scenario (the HTML and </a:t>
                      </a:r>
                      <a:br>
                        <a:rPr lang="en" sz="1200">
                          <a:solidFill>
                            <a:schemeClr val="dk1"/>
                          </a:solidFill>
                        </a:rPr>
                      </a:br>
                      <a:r>
                        <a:rPr lang="en" sz="1200">
                          <a:solidFill>
                            <a:schemeClr val="dk1"/>
                          </a:solidFill>
                        </a:rPr>
                        <a:t>CSS files, as well as any image files). Refer to the tutorial,</a:t>
                      </a:r>
                      <a:r>
                        <a:rPr i="1" lang="en" sz="1200">
                          <a:solidFill>
                            <a:schemeClr val="dk1"/>
                          </a:solidFill>
                        </a:rPr>
                        <a:t> How can I publish HTML </a:t>
                      </a:r>
                      <a:br>
                        <a:rPr i="1" lang="en" sz="1200">
                          <a:solidFill>
                            <a:schemeClr val="dk1"/>
                          </a:solidFill>
                        </a:rPr>
                      </a:br>
                      <a:r>
                        <a:rPr i="1" lang="en" sz="1200">
                          <a:solidFill>
                            <a:schemeClr val="dk1"/>
                          </a:solidFill>
                        </a:rPr>
                        <a:t>output using GitHub Pages? </a:t>
                      </a:r>
                      <a:r>
                        <a:rPr lang="en" sz="1200">
                          <a:solidFill>
                            <a:schemeClr val="dk1"/>
                          </a:solidFill>
                        </a:rPr>
                        <a:t>(coming soon) available on the </a:t>
                      </a:r>
                      <a:r>
                        <a:rPr lang="en" sz="1200" u="sng">
                          <a:solidFill>
                            <a:schemeClr val="accent5"/>
                          </a:solidFill>
                          <a:hlinkClick r:id="rId5">
                            <a:extLst>
                              <a:ext uri="{A12FA001-AC4F-418D-AE19-62706E023703}">
                                <ahyp:hlinkClr val="tx"/>
                              </a:ext>
                            </a:extLst>
                          </a:hlinkClick>
                        </a:rPr>
                        <a:t>Curriculum Resources</a:t>
                      </a:r>
                      <a:r>
                        <a:rPr lang="en" sz="1200">
                          <a:solidFill>
                            <a:schemeClr val="dk1"/>
                          </a:solidFill>
                        </a:rPr>
                        <a:t> </a:t>
                      </a:r>
                      <a:br>
                        <a:rPr lang="en" sz="1200">
                          <a:solidFill>
                            <a:schemeClr val="dk1"/>
                          </a:solidFill>
                        </a:rPr>
                      </a:br>
                      <a:r>
                        <a:rPr lang="en" sz="1200">
                          <a:solidFill>
                            <a:schemeClr val="dk1"/>
                          </a:solidFill>
                        </a:rPr>
                        <a:t>page</a:t>
                      </a:r>
                      <a:r>
                        <a:rPr lang="en" sz="1200">
                          <a:solidFill>
                            <a:schemeClr val="dk1"/>
                          </a:solidFill>
                        </a:rPr>
                        <a:t>.</a:t>
                      </a:r>
                      <a:endParaRPr sz="1200">
                        <a:solidFill>
                          <a:schemeClr val="dk1"/>
                        </a:solidFill>
                      </a:endParaRPr>
                    </a:p>
                    <a:p>
                      <a:pPr indent="0" lvl="0" marL="0" rtl="0" algn="l">
                        <a:spcBef>
                          <a:spcPts val="0"/>
                        </a:spcBef>
                        <a:spcAft>
                          <a:spcPts val="0"/>
                        </a:spcAft>
                        <a:buNone/>
                      </a:pPr>
                      <a:r>
                        <a:t/>
                      </a:r>
                      <a:endParaRPr/>
                    </a:p>
                    <a:p>
                      <a:pPr indent="0" lvl="0" marL="0" rtl="0" algn="l">
                        <a:spcBef>
                          <a:spcPts val="0"/>
                        </a:spcBef>
                        <a:spcAft>
                          <a:spcPts val="0"/>
                        </a:spcAft>
                        <a:buNone/>
                      </a:pPr>
                      <a:r>
                        <a:t/>
                      </a:r>
                      <a:endParaRPr b="1"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hMerge="1"/>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Learning Paths</a:t>
            </a:r>
            <a:endParaRPr/>
          </a:p>
        </p:txBody>
      </p:sp>
      <p:sp>
        <p:nvSpPr>
          <p:cNvPr id="162" name="Google Shape;162;p26"/>
          <p:cNvSpPr txBox="1"/>
          <p:nvPr>
            <p:ph idx="1" type="body"/>
          </p:nvPr>
        </p:nvSpPr>
        <p:spPr>
          <a:xfrm>
            <a:off x="311700" y="1099626"/>
            <a:ext cx="8520600" cy="3863100"/>
          </a:xfrm>
          <a:prstGeom prst="rect">
            <a:avLst/>
          </a:prstGeom>
        </p:spPr>
        <p:txBody>
          <a:bodyPr anchorCtr="0" anchor="t" bIns="91425" lIns="91425" spcFirstLastPara="1" rIns="91425" wrap="square" tIns="91425">
            <a:normAutofit/>
          </a:bodyPr>
          <a:lstStyle/>
          <a:p>
            <a:pPr indent="0" lvl="0" marL="0" rtl="0" algn="l">
              <a:lnSpc>
                <a:spcPct val="100000"/>
              </a:lnSpc>
              <a:spcBef>
                <a:spcPts val="0"/>
              </a:spcBef>
              <a:spcAft>
                <a:spcPts val="0"/>
              </a:spcAft>
              <a:buNone/>
            </a:pPr>
            <a:r>
              <a:rPr lang="en" sz="1200"/>
              <a:t>This guide </a:t>
            </a:r>
            <a:r>
              <a:rPr lang="en" sz="1200"/>
              <a:t>offers a learning path for teaching the curricular unit - Structured Authoring in a DITA-based Environment - to students who are new to structured authoring. The unit can be taught over the course of a few weeks or over the course of a term. </a:t>
            </a:r>
            <a:endParaRPr sz="1200"/>
          </a:p>
          <a:p>
            <a:pPr indent="0" lvl="0" marL="0" rtl="0" algn="l">
              <a:lnSpc>
                <a:spcPct val="100000"/>
              </a:lnSpc>
              <a:spcBef>
                <a:spcPts val="0"/>
              </a:spcBef>
              <a:spcAft>
                <a:spcPts val="0"/>
              </a:spcAft>
              <a:buNone/>
            </a:pPr>
            <a:r>
              <a:t/>
            </a:r>
            <a:endParaRPr sz="1200"/>
          </a:p>
          <a:p>
            <a:pPr indent="0" lvl="0" marL="0" rtl="0" algn="l">
              <a:lnSpc>
                <a:spcPct val="100000"/>
              </a:lnSpc>
              <a:spcBef>
                <a:spcPts val="0"/>
              </a:spcBef>
              <a:spcAft>
                <a:spcPts val="0"/>
              </a:spcAft>
              <a:buNone/>
            </a:pPr>
            <a:r>
              <a:rPr lang="en" sz="1200"/>
              <a:t>If you have the time and want to tackle content reuse and more advanced structured authoring tasks, the ACM SIGDOC Committee on Structured Authoring has created the following resources, </a:t>
            </a:r>
            <a:r>
              <a:rPr lang="en" sz="1200"/>
              <a:t>available on the </a:t>
            </a:r>
            <a:r>
              <a:rPr lang="en" sz="1200" u="sng">
                <a:solidFill>
                  <a:schemeClr val="accent5"/>
                </a:solidFill>
                <a:hlinkClick r:id="rId3">
                  <a:extLst>
                    <a:ext uri="{A12FA001-AC4F-418D-AE19-62706E023703}">
                      <ahyp:hlinkClr val="tx"/>
                    </a:ext>
                  </a:extLst>
                </a:hlinkClick>
              </a:rPr>
              <a:t>Curriculum Resources</a:t>
            </a:r>
            <a:r>
              <a:rPr lang="en" sz="1200"/>
              <a:t> </a:t>
            </a:r>
            <a:r>
              <a:rPr lang="en" sz="1200"/>
              <a:t>page</a:t>
            </a:r>
            <a:r>
              <a:rPr lang="en" sz="1200"/>
              <a:t>:</a:t>
            </a:r>
            <a:endParaRPr sz="1200"/>
          </a:p>
          <a:p>
            <a:pPr indent="0" lvl="0" marL="0" rtl="0" algn="l">
              <a:lnSpc>
                <a:spcPct val="100000"/>
              </a:lnSpc>
              <a:spcBef>
                <a:spcPts val="0"/>
              </a:spcBef>
              <a:spcAft>
                <a:spcPts val="0"/>
              </a:spcAft>
              <a:buNone/>
            </a:pPr>
            <a:r>
              <a:t/>
            </a:r>
            <a:endParaRPr sz="1200"/>
          </a:p>
          <a:p>
            <a:pPr indent="-304800" lvl="0" marL="457200" rtl="0" algn="l">
              <a:lnSpc>
                <a:spcPct val="100000"/>
              </a:lnSpc>
              <a:spcBef>
                <a:spcPts val="0"/>
              </a:spcBef>
              <a:spcAft>
                <a:spcPts val="0"/>
              </a:spcAft>
              <a:buSzPts val="1200"/>
              <a:buChar char="●"/>
            </a:pPr>
            <a:r>
              <a:rPr lang="en" sz="1200"/>
              <a:t>How does OASIS DITA support content reuse?</a:t>
            </a:r>
            <a:endParaRPr sz="1200"/>
          </a:p>
          <a:p>
            <a:pPr indent="-304800" lvl="0" marL="457200" rtl="0" algn="l">
              <a:lnSpc>
                <a:spcPct val="100000"/>
              </a:lnSpc>
              <a:spcBef>
                <a:spcPts val="0"/>
              </a:spcBef>
              <a:spcAft>
                <a:spcPts val="0"/>
              </a:spcAft>
              <a:buSzPts val="1200"/>
              <a:buChar char="●"/>
            </a:pPr>
            <a:r>
              <a:rPr lang="en" sz="1200"/>
              <a:t>How do I manage reusable text resources in DITA using direct references?</a:t>
            </a:r>
            <a:endParaRPr sz="1200"/>
          </a:p>
          <a:p>
            <a:pPr indent="-304800" lvl="0" marL="457200" rtl="0" algn="l">
              <a:lnSpc>
                <a:spcPct val="100000"/>
              </a:lnSpc>
              <a:spcBef>
                <a:spcPts val="0"/>
              </a:spcBef>
              <a:spcAft>
                <a:spcPts val="0"/>
              </a:spcAft>
              <a:buSzPts val="1200"/>
              <a:buChar char="●"/>
            </a:pPr>
            <a:r>
              <a:rPr lang="en" sz="1200"/>
              <a:t>How do I manage reusable text resources in DITA using indirect, key-based references? </a:t>
            </a:r>
            <a:endParaRPr sz="1200"/>
          </a:p>
          <a:p>
            <a:pPr indent="-304800" lvl="0" marL="457200" rtl="0" algn="l">
              <a:lnSpc>
                <a:spcPct val="100000"/>
              </a:lnSpc>
              <a:spcBef>
                <a:spcPts val="0"/>
              </a:spcBef>
              <a:spcAft>
                <a:spcPts val="0"/>
              </a:spcAft>
              <a:buSzPts val="1200"/>
              <a:buChar char="●"/>
            </a:pPr>
            <a:r>
              <a:rPr lang="en" sz="1200"/>
              <a:t>How do I prototype single source authoring using DITA conditions? (coming soon)</a:t>
            </a:r>
            <a:endParaRPr sz="1200"/>
          </a:p>
          <a:p>
            <a:pPr indent="0" lvl="0" marL="0" rtl="0" algn="l">
              <a:lnSpc>
                <a:spcPct val="100000"/>
              </a:lnSpc>
              <a:spcBef>
                <a:spcPts val="0"/>
              </a:spcBef>
              <a:spcAft>
                <a:spcPts val="0"/>
              </a:spcAft>
              <a:buNone/>
            </a:pPr>
            <a:r>
              <a:t/>
            </a:r>
            <a:endParaRPr sz="1200"/>
          </a:p>
          <a:p>
            <a:pPr indent="0" lvl="0" marL="0" rtl="0" algn="l">
              <a:lnSpc>
                <a:spcPct val="100000"/>
              </a:lnSpc>
              <a:spcBef>
                <a:spcPts val="0"/>
              </a:spcBef>
              <a:spcAft>
                <a:spcPts val="0"/>
              </a:spcAft>
              <a:buNone/>
            </a:pPr>
            <a:r>
              <a:rPr lang="en" sz="1200"/>
              <a:t>All resources created by the committee are openly licensed via Creative Commons. You are welcome to distribute and modify them in any way that suits your teaching needs. If you have suggestions for how to improve any of the </a:t>
            </a:r>
            <a:r>
              <a:rPr lang="en" sz="1200"/>
              <a:t>resources</a:t>
            </a:r>
            <a:r>
              <a:rPr lang="en" sz="1200"/>
              <a:t>, please send them! You can provide feedback through the Feedback buttons next to each resource. </a:t>
            </a:r>
            <a:br>
              <a:rPr lang="en" sz="1400"/>
            </a:br>
            <a:endParaRPr sz="1400"/>
          </a:p>
          <a:p>
            <a:pPr indent="0" lvl="0" marL="0" rtl="0" algn="l">
              <a:lnSpc>
                <a:spcPct val="100000"/>
              </a:lnSpc>
              <a:spcBef>
                <a:spcPts val="0"/>
              </a:spcBef>
              <a:spcAft>
                <a:spcPts val="0"/>
              </a:spcAft>
              <a:buNone/>
            </a:pPr>
            <a:r>
              <a:t/>
            </a:r>
            <a:endParaRPr sz="1600">
              <a:latin typeface="Calibri"/>
              <a:ea typeface="Calibri"/>
              <a:cs typeface="Calibri"/>
              <a:sym typeface="Calibri"/>
            </a:endParaRPr>
          </a:p>
          <a:p>
            <a:pPr indent="0" lvl="0" marL="0" rtl="0" algn="l">
              <a:lnSpc>
                <a:spcPct val="100000"/>
              </a:lnSpc>
              <a:spcBef>
                <a:spcPts val="0"/>
              </a:spcBef>
              <a:spcAft>
                <a:spcPts val="0"/>
              </a:spcAft>
              <a:buNone/>
            </a:pPr>
            <a:r>
              <a:t/>
            </a:r>
            <a:endParaRPr sz="1600">
              <a:latin typeface="Calibri"/>
              <a:ea typeface="Calibri"/>
              <a:cs typeface="Calibri"/>
              <a:sym typeface="Calibri"/>
            </a:endParaRPr>
          </a:p>
        </p:txBody>
      </p:sp>
      <p:pic>
        <p:nvPicPr>
          <p:cNvPr descr="Official logo of the Special Interest Group on the Design of Communication" id="163" name="Google Shape;163;p26"/>
          <p:cNvPicPr preferRelativeResize="0"/>
          <p:nvPr/>
        </p:nvPicPr>
        <p:blipFill>
          <a:blip r:embed="rId4">
            <a:alphaModFix/>
          </a:blip>
          <a:stretch>
            <a:fillRect/>
          </a:stretch>
        </p:blipFill>
        <p:spPr>
          <a:xfrm>
            <a:off x="6325550" y="3971550"/>
            <a:ext cx="2735427" cy="109389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7"/>
          <p:cNvSpPr txBox="1"/>
          <p:nvPr>
            <p:ph type="title"/>
          </p:nvPr>
        </p:nvSpPr>
        <p:spPr>
          <a:xfrm>
            <a:off x="311700" y="2391225"/>
            <a:ext cx="39999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lang="en" sz="3620"/>
              <a:t>Thank You!</a:t>
            </a:r>
            <a:endParaRPr sz="3620"/>
          </a:p>
        </p:txBody>
      </p:sp>
      <p:sp>
        <p:nvSpPr>
          <p:cNvPr id="169" name="Google Shape;169;p27"/>
          <p:cNvSpPr txBox="1"/>
          <p:nvPr>
            <p:ph idx="1" type="body"/>
          </p:nvPr>
        </p:nvSpPr>
        <p:spPr>
          <a:xfrm>
            <a:off x="4572000" y="857560"/>
            <a:ext cx="3999900" cy="3416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sz="1491"/>
              <a:t>Refer to</a:t>
            </a:r>
            <a:r>
              <a:rPr lang="en" sz="1491"/>
              <a:t> the </a:t>
            </a:r>
            <a:r>
              <a:rPr lang="en" sz="1491" u="sng">
                <a:solidFill>
                  <a:schemeClr val="hlink"/>
                </a:solidFill>
                <a:hlinkClick r:id="rId3"/>
              </a:rPr>
              <a:t>Committee on Structured Authoring and Content Management </a:t>
            </a:r>
            <a:r>
              <a:rPr lang="en" sz="1491"/>
              <a:t>page of the ACM SIGDOC website to </a:t>
            </a:r>
            <a:r>
              <a:rPr lang="en" sz="1491"/>
              <a:t>learn more about committee activities, available resources, and volunteer opportunities.</a:t>
            </a:r>
            <a:endParaRPr sz="1491"/>
          </a:p>
          <a:p>
            <a:pPr indent="0" lvl="0" marL="0" rtl="0" algn="ctr">
              <a:spcBef>
                <a:spcPts val="1200"/>
              </a:spcBef>
              <a:spcAft>
                <a:spcPts val="0"/>
              </a:spcAft>
              <a:buNone/>
            </a:pPr>
            <a:r>
              <a:rPr lang="en" sz="1491"/>
              <a:t>Refer to the </a:t>
            </a:r>
            <a:r>
              <a:rPr lang="en" sz="1491" u="sng">
                <a:solidFill>
                  <a:schemeClr val="hlink"/>
                </a:solidFill>
                <a:hlinkClick r:id="rId4"/>
              </a:rPr>
              <a:t>ACM SIGDOC Structured Authoring Committee Resources</a:t>
            </a:r>
            <a:r>
              <a:rPr lang="en" sz="1491"/>
              <a:t> website for a directory of potential guest speakers and list of sample DITA documentation sets, in addition to the curriculum resources.</a:t>
            </a:r>
            <a:endParaRPr sz="1491"/>
          </a:p>
          <a:p>
            <a:pPr indent="0" lvl="0" marL="0" rtl="0" algn="l">
              <a:spcBef>
                <a:spcPts val="1200"/>
              </a:spcBef>
              <a:spcAft>
                <a:spcPts val="1200"/>
              </a:spcAft>
              <a:buNone/>
            </a:pPr>
            <a:r>
              <a:t/>
            </a:r>
            <a:endParaRPr/>
          </a:p>
        </p:txBody>
      </p:sp>
      <p:sp>
        <p:nvSpPr>
          <p:cNvPr id="170" name="Google Shape;170;p27"/>
          <p:cNvSpPr/>
          <p:nvPr/>
        </p:nvSpPr>
        <p:spPr>
          <a:xfrm>
            <a:off x="311700" y="4541075"/>
            <a:ext cx="6015300" cy="64200"/>
          </a:xfrm>
          <a:prstGeom prst="rect">
            <a:avLst/>
          </a:prstGeom>
          <a:solidFill>
            <a:schemeClr val="accent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Overview</a:t>
            </a:r>
            <a:endParaRPr/>
          </a:p>
        </p:txBody>
      </p:sp>
      <p:sp>
        <p:nvSpPr>
          <p:cNvPr id="75" name="Google Shape;75;p14"/>
          <p:cNvSpPr txBox="1"/>
          <p:nvPr>
            <p:ph idx="1" type="body"/>
          </p:nvPr>
        </p:nvSpPr>
        <p:spPr>
          <a:xfrm>
            <a:off x="311700" y="1034110"/>
            <a:ext cx="8520600" cy="38028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1400"/>
              <a:t>The </a:t>
            </a:r>
            <a:r>
              <a:rPr lang="en" sz="1400" u="sng">
                <a:solidFill>
                  <a:schemeClr val="hlink"/>
                </a:solidFill>
                <a:hlinkClick r:id="rId3"/>
              </a:rPr>
              <a:t>ACM SIGDOC Structured Authoring Committee</a:t>
            </a:r>
            <a:r>
              <a:rPr lang="en" sz="1400"/>
              <a:t> is working to develop a repository of free curriculum resources for instructors of technical communication. These resources focus on structured content and the management of structured content. This guide focuses on the first curricular unit developed by the committee: </a:t>
            </a:r>
            <a:r>
              <a:rPr i="1" lang="en" sz="1400"/>
              <a:t>Structured Authoring in a DITA-based Environment</a:t>
            </a:r>
            <a:r>
              <a:rPr lang="en" sz="1400"/>
              <a:t>. </a:t>
            </a:r>
            <a:endParaRPr sz="1400"/>
          </a:p>
          <a:p>
            <a:pPr indent="0" lvl="0" marL="0" rtl="0" algn="l">
              <a:spcBef>
                <a:spcPts val="1200"/>
              </a:spcBef>
              <a:spcAft>
                <a:spcPts val="0"/>
              </a:spcAft>
              <a:buNone/>
            </a:pPr>
            <a:r>
              <a:rPr lang="en" sz="1400"/>
              <a:t>If you are interested in teaching a dedicated class or class module on </a:t>
            </a:r>
            <a:r>
              <a:rPr lang="en" sz="1400"/>
              <a:t>structured</a:t>
            </a:r>
            <a:r>
              <a:rPr lang="en" sz="1400"/>
              <a:t> authoring, this guide is for you! No prior experience with structured authoring is required. The guide offers a learning path through the different resources in the unit, offering suggested readings and activities along the way. </a:t>
            </a:r>
            <a:endParaRPr sz="1400"/>
          </a:p>
          <a:p>
            <a:pPr indent="0" lvl="0" marL="0" rtl="0" algn="l">
              <a:spcBef>
                <a:spcPts val="1200"/>
              </a:spcBef>
              <a:spcAft>
                <a:spcPts val="0"/>
              </a:spcAft>
              <a:buNone/>
            </a:pPr>
            <a:r>
              <a:rPr lang="en" sz="1400"/>
              <a:t>If you are new to structured authoring and DITA, you will find both conceptual resources and introductory tutorials for using XML editors to create DITA maps and topics. Students can create a collection of topics and generate pdf and HTML output using either the built-in transformation scenarios available in the editors or a DITA Open Toolkit GitHub Actions template repository.  </a:t>
            </a:r>
            <a:endParaRPr sz="1400"/>
          </a:p>
          <a:p>
            <a:pPr indent="0" lvl="0" marL="0" rtl="0" algn="l">
              <a:spcBef>
                <a:spcPts val="1200"/>
              </a:spcBef>
              <a:spcAft>
                <a:spcPts val="1200"/>
              </a:spcAft>
              <a:buNone/>
            </a:pPr>
            <a:r>
              <a:rPr lang="en" sz="1400"/>
              <a:t>If you are looking to teach more advanced processing of DITA topics, you </a:t>
            </a:r>
            <a:br>
              <a:rPr lang="en" sz="1400"/>
            </a:br>
            <a:r>
              <a:rPr lang="en" sz="1400"/>
              <a:t>will f</a:t>
            </a:r>
            <a:r>
              <a:rPr lang="en" sz="1400"/>
              <a:t>ind several resources on content reuse and managing reusable text </a:t>
            </a:r>
            <a:br>
              <a:rPr lang="en" sz="1400"/>
            </a:br>
            <a:r>
              <a:rPr lang="en" sz="1400"/>
              <a:t>resources, as well as on publishing DITA content using the Open Toolkit.</a:t>
            </a:r>
            <a:endParaRPr sz="1400"/>
          </a:p>
        </p:txBody>
      </p:sp>
      <p:pic>
        <p:nvPicPr>
          <p:cNvPr descr="Official logo of the Special Interest Group on the Design of Communication" id="76" name="Google Shape;76;p14"/>
          <p:cNvPicPr preferRelativeResize="0"/>
          <p:nvPr/>
        </p:nvPicPr>
        <p:blipFill>
          <a:blip r:embed="rId4">
            <a:alphaModFix/>
          </a:blip>
          <a:stretch>
            <a:fillRect/>
          </a:stretch>
        </p:blipFill>
        <p:spPr>
          <a:xfrm>
            <a:off x="6325550" y="3971550"/>
            <a:ext cx="2735427" cy="109389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Curriculum Resources - Introductory</a:t>
            </a:r>
            <a:endParaRPr/>
          </a:p>
        </p:txBody>
      </p:sp>
      <p:graphicFrame>
        <p:nvGraphicFramePr>
          <p:cNvPr id="82" name="Google Shape;82;p15"/>
          <p:cNvGraphicFramePr/>
          <p:nvPr/>
        </p:nvGraphicFramePr>
        <p:xfrm>
          <a:off x="431150" y="1017725"/>
          <a:ext cx="3000000" cy="3000000"/>
        </p:xfrm>
        <a:graphic>
          <a:graphicData uri="http://schemas.openxmlformats.org/drawingml/2006/table">
            <a:tbl>
              <a:tblPr>
                <a:noFill/>
                <a:tableStyleId>{A4A9E5E5-56C9-4184-B19F-415CC5123577}</a:tableStyleId>
              </a:tblPr>
              <a:tblGrid>
                <a:gridCol w="3152025"/>
                <a:gridCol w="4932575"/>
              </a:tblGrid>
              <a:tr h="385775">
                <a:tc>
                  <a:txBody>
                    <a:bodyPr/>
                    <a:lstStyle/>
                    <a:p>
                      <a:pPr indent="0" lvl="0" marL="0" rtl="0" algn="l">
                        <a:spcBef>
                          <a:spcPts val="0"/>
                        </a:spcBef>
                        <a:spcAft>
                          <a:spcPts val="0"/>
                        </a:spcAft>
                        <a:buNone/>
                      </a:pPr>
                      <a:r>
                        <a:rPr b="1" lang="en" sz="1800"/>
                        <a:t>Conceptual Resources</a:t>
                      </a:r>
                      <a:endParaRPr b="1" sz="1800"/>
                    </a:p>
                  </a:txBody>
                  <a:tcPr marT="91425" marB="91425" marR="91425" marL="91425">
                    <a:lnB cap="flat" cmpd="sng" w="9525">
                      <a:solidFill>
                        <a:srgbClr val="9E9E9E">
                          <a:alpha val="0"/>
                        </a:srgbClr>
                      </a:solidFill>
                      <a:prstDash val="solid"/>
                      <a:round/>
                      <a:headEnd len="sm" w="sm" type="none"/>
                      <a:tailEnd len="sm" w="sm" type="none"/>
                    </a:lnB>
                    <a:solidFill>
                      <a:schemeClr val="accent5"/>
                    </a:solidFill>
                  </a:tcPr>
                </a:tc>
                <a:tc>
                  <a:txBody>
                    <a:bodyPr/>
                    <a:lstStyle/>
                    <a:p>
                      <a:pPr indent="0" lvl="0" marL="0" rtl="0" algn="l">
                        <a:spcBef>
                          <a:spcPts val="0"/>
                        </a:spcBef>
                        <a:spcAft>
                          <a:spcPts val="0"/>
                        </a:spcAft>
                        <a:buNone/>
                      </a:pPr>
                      <a:r>
                        <a:rPr b="1" lang="en" sz="1800"/>
                        <a:t>Tutorials</a:t>
                      </a:r>
                      <a:endParaRPr b="1" sz="1800"/>
                    </a:p>
                  </a:txBody>
                  <a:tcPr marT="91425" marB="91425" marR="91425" marL="91425">
                    <a:lnB cap="flat" cmpd="sng" w="9525">
                      <a:solidFill>
                        <a:srgbClr val="9E9E9E">
                          <a:alpha val="0"/>
                        </a:srgbClr>
                      </a:solidFill>
                      <a:prstDash val="solid"/>
                      <a:round/>
                      <a:headEnd len="sm" w="sm" type="none"/>
                      <a:tailEnd len="sm" w="sm" type="none"/>
                    </a:lnB>
                    <a:solidFill>
                      <a:schemeClr val="accent5"/>
                    </a:solidFill>
                  </a:tcPr>
                </a:tc>
              </a:tr>
              <a:tr h="2134800">
                <a:tc>
                  <a:txBody>
                    <a:bodyPr/>
                    <a:lstStyle/>
                    <a:p>
                      <a:pPr indent="-317500" lvl="0" marL="457200" rtl="0" algn="l">
                        <a:spcBef>
                          <a:spcPts val="0"/>
                        </a:spcBef>
                        <a:spcAft>
                          <a:spcPts val="0"/>
                        </a:spcAft>
                        <a:buClr>
                          <a:schemeClr val="dk1"/>
                        </a:buClr>
                        <a:buSzPts val="1400"/>
                        <a:buChar char="●"/>
                      </a:pPr>
                      <a:r>
                        <a:rPr lang="en"/>
                        <a:t>What is structured content?</a:t>
                      </a:r>
                      <a:endParaRPr>
                        <a:solidFill>
                          <a:srgbClr val="4A86E8"/>
                        </a:solidFill>
                      </a:endParaRPr>
                    </a:p>
                    <a:p>
                      <a:pPr indent="-317500" lvl="0" marL="457200" rtl="0" algn="l">
                        <a:spcBef>
                          <a:spcPts val="0"/>
                        </a:spcBef>
                        <a:spcAft>
                          <a:spcPts val="0"/>
                        </a:spcAft>
                        <a:buClr>
                          <a:schemeClr val="dk1"/>
                        </a:buClr>
                        <a:buSzPts val="1400"/>
                        <a:buChar char="●"/>
                      </a:pPr>
                      <a:r>
                        <a:rPr lang="en">
                          <a:solidFill>
                            <a:schemeClr val="dk1"/>
                          </a:solidFill>
                        </a:rPr>
                        <a:t>What is semantic markup?</a:t>
                      </a:r>
                      <a:endParaRPr>
                        <a:solidFill>
                          <a:schemeClr val="dk1"/>
                        </a:solidFill>
                      </a:endParaRPr>
                    </a:p>
                    <a:p>
                      <a:pPr indent="-317500" lvl="0" marL="457200" rtl="0" algn="l">
                        <a:spcBef>
                          <a:spcPts val="0"/>
                        </a:spcBef>
                        <a:spcAft>
                          <a:spcPts val="0"/>
                        </a:spcAft>
                        <a:buClr>
                          <a:schemeClr val="dk1"/>
                        </a:buClr>
                        <a:buSzPts val="1400"/>
                        <a:buChar char="●"/>
                      </a:pPr>
                      <a:r>
                        <a:rPr lang="en">
                          <a:solidFill>
                            <a:schemeClr val="dk1"/>
                          </a:solidFill>
                        </a:rPr>
                        <a:t>What is information typing?</a:t>
                      </a:r>
                      <a:endParaRPr>
                        <a:solidFill>
                          <a:schemeClr val="dk1"/>
                        </a:solidFill>
                      </a:endParaRPr>
                    </a:p>
                    <a:p>
                      <a:pPr indent="-317500" lvl="0" marL="457200" rtl="0" algn="l">
                        <a:spcBef>
                          <a:spcPts val="0"/>
                        </a:spcBef>
                        <a:spcAft>
                          <a:spcPts val="0"/>
                        </a:spcAft>
                        <a:buClr>
                          <a:schemeClr val="dk1"/>
                        </a:buClr>
                        <a:buSzPts val="1400"/>
                        <a:buChar char="●"/>
                      </a:pPr>
                      <a:r>
                        <a:rPr lang="en">
                          <a:solidFill>
                            <a:schemeClr val="dk1"/>
                          </a:solidFill>
                        </a:rPr>
                        <a:t>What are DITA topics? </a:t>
                      </a:r>
                      <a:endParaRPr>
                        <a:solidFill>
                          <a:schemeClr val="dk1"/>
                        </a:solidFill>
                      </a:endParaRPr>
                    </a:p>
                    <a:p>
                      <a:pPr indent="-317500" lvl="0" marL="457200" rtl="0" algn="l">
                        <a:spcBef>
                          <a:spcPts val="0"/>
                        </a:spcBef>
                        <a:spcAft>
                          <a:spcPts val="0"/>
                        </a:spcAft>
                        <a:buClr>
                          <a:schemeClr val="dk1"/>
                        </a:buClr>
                        <a:buSzPts val="1400"/>
                        <a:buChar char="●"/>
                      </a:pPr>
                      <a:r>
                        <a:rPr lang="en">
                          <a:solidFill>
                            <a:schemeClr val="dk1"/>
                          </a:solidFill>
                        </a:rPr>
                        <a:t>How does DITA support content reuse? </a:t>
                      </a:r>
                      <a:endParaRPr>
                        <a:solidFill>
                          <a:schemeClr val="dk1"/>
                        </a:solidFill>
                      </a:endParaRPr>
                    </a:p>
                    <a:p>
                      <a:pPr indent="-317500" lvl="0" marL="457200" rtl="0" algn="l">
                        <a:spcBef>
                          <a:spcPts val="0"/>
                        </a:spcBef>
                        <a:spcAft>
                          <a:spcPts val="0"/>
                        </a:spcAft>
                        <a:buClr>
                          <a:schemeClr val="dk1"/>
                        </a:buClr>
                        <a:buSzPts val="1400"/>
                        <a:buChar char="●"/>
                      </a:pPr>
                      <a:r>
                        <a:rPr lang="en">
                          <a:solidFill>
                            <a:schemeClr val="dk1"/>
                          </a:solidFill>
                        </a:rPr>
                        <a:t>What is a Component Content Management System (CCMS)?</a:t>
                      </a:r>
                      <a:endParaRPr>
                        <a:solidFill>
                          <a:schemeClr val="dk1"/>
                        </a:solidFill>
                      </a:endParaRPr>
                    </a:p>
                    <a:p>
                      <a:pPr indent="0" lvl="0" marL="457200" rtl="0" algn="l">
                        <a:spcBef>
                          <a:spcPts val="0"/>
                        </a:spcBef>
                        <a:spcAft>
                          <a:spcPts val="0"/>
                        </a:spcAft>
                        <a:buNone/>
                      </a:pPr>
                      <a:r>
                        <a:t/>
                      </a:r>
                      <a:endParaRPr>
                        <a:solidFill>
                          <a:schemeClr val="dk1"/>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
                          <a:solidFill>
                            <a:schemeClr val="dk1"/>
                          </a:solidFill>
                        </a:rPr>
                        <a:t>XMLmind Editor</a:t>
                      </a:r>
                      <a:endParaRPr>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XMLmind Editor Quickstart – How do I create, assemble, and build my first DITA publication?</a:t>
                      </a:r>
                      <a:endParaRPr sz="1200"/>
                    </a:p>
                    <a:p>
                      <a:pPr indent="0" lvl="0" marL="0" rtl="0" algn="l">
                        <a:spcBef>
                          <a:spcPts val="0"/>
                        </a:spcBef>
                        <a:spcAft>
                          <a:spcPts val="0"/>
                        </a:spcAft>
                        <a:buNone/>
                      </a:pPr>
                      <a:r>
                        <a:rPr lang="en"/>
                        <a:t>Oxygen XML Editor</a:t>
                      </a:r>
                      <a:endParaRPr/>
                    </a:p>
                    <a:p>
                      <a:pPr indent="-304800" lvl="0" marL="457200" rtl="0" algn="l">
                        <a:spcBef>
                          <a:spcPts val="0"/>
                        </a:spcBef>
                        <a:spcAft>
                          <a:spcPts val="0"/>
                        </a:spcAft>
                        <a:buClr>
                          <a:schemeClr val="dk1"/>
                        </a:buClr>
                        <a:buSzPts val="1200"/>
                        <a:buChar char="●"/>
                      </a:pPr>
                      <a:r>
                        <a:rPr lang="en" sz="1200"/>
                        <a:t>Oxygen Editor Quickstart -- Configuring layout preferences</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Oxygen Editor Quickstart – </a:t>
                      </a:r>
                      <a:r>
                        <a:rPr lang="en" sz="1200">
                          <a:solidFill>
                            <a:schemeClr val="dk1"/>
                          </a:solidFill>
                        </a:rPr>
                        <a:t>How do I create, assemble, and build my first DITA publication?</a:t>
                      </a:r>
                      <a:endParaRPr sz="1200">
                        <a:solidFill>
                          <a:schemeClr val="dk1"/>
                        </a:solidFill>
                      </a:endParaRPr>
                    </a:p>
                    <a:p>
                      <a:pPr indent="0" lvl="0" marL="0" rtl="0" algn="l">
                        <a:spcBef>
                          <a:spcPts val="0"/>
                        </a:spcBef>
                        <a:spcAft>
                          <a:spcPts val="0"/>
                        </a:spcAft>
                        <a:buNone/>
                      </a:pPr>
                      <a:r>
                        <a:rPr lang="en">
                          <a:solidFill>
                            <a:schemeClr val="dk1"/>
                          </a:solidFill>
                        </a:rPr>
                        <a:t>GitHub</a:t>
                      </a:r>
                      <a:endParaRPr>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How can I publish HTML output using GitHub Pages? (coming soon)</a:t>
                      </a:r>
                      <a:endParaRPr sz="1200">
                        <a:solidFill>
                          <a:schemeClr val="dk1"/>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34325">
                <a:tc gridSpan="2">
                  <a:txBody>
                    <a:bodyPr/>
                    <a:lstStyle/>
                    <a:p>
                      <a:pPr indent="0" lvl="0" marL="0" rtl="0" algn="l">
                        <a:spcBef>
                          <a:spcPts val="0"/>
                        </a:spcBef>
                        <a:spcAft>
                          <a:spcPts val="0"/>
                        </a:spcAft>
                        <a:buNone/>
                      </a:pPr>
                      <a:r>
                        <a:rPr lang="en">
                          <a:solidFill>
                            <a:schemeClr val="dk1"/>
                          </a:solidFill>
                        </a:rPr>
                        <a:t>Access different file versions of these </a:t>
                      </a:r>
                      <a:br>
                        <a:rPr lang="en">
                          <a:solidFill>
                            <a:schemeClr val="dk1"/>
                          </a:solidFill>
                        </a:rPr>
                      </a:br>
                      <a:r>
                        <a:rPr lang="en">
                          <a:solidFill>
                            <a:schemeClr val="dk1"/>
                          </a:solidFill>
                        </a:rPr>
                        <a:t>resources on the </a:t>
                      </a:r>
                      <a:r>
                        <a:rPr lang="en" u="sng">
                          <a:solidFill>
                            <a:schemeClr val="hlink"/>
                          </a:solidFill>
                          <a:hlinkClick r:id="rId3"/>
                        </a:rPr>
                        <a:t>Curriculum Resources</a:t>
                      </a:r>
                      <a:r>
                        <a:rPr lang="en">
                          <a:solidFill>
                            <a:schemeClr val="dk1"/>
                          </a:solidFill>
                        </a:rPr>
                        <a:t> </a:t>
                      </a:r>
                      <a:r>
                        <a:rPr lang="en">
                          <a:solidFill>
                            <a:schemeClr val="dk1"/>
                          </a:solidFill>
                        </a:rPr>
                        <a:t>page</a:t>
                      </a:r>
                      <a:r>
                        <a:rPr lang="en">
                          <a:solidFill>
                            <a:schemeClr val="dk1"/>
                          </a:solidFill>
                        </a:rPr>
                        <a:t>. </a:t>
                      </a:r>
                      <a:endParaRPr>
                        <a:solidFill>
                          <a:schemeClr val="dk1"/>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hMerge="1"/>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Curriculum Resources - Advanced</a:t>
            </a:r>
            <a:endParaRPr/>
          </a:p>
        </p:txBody>
      </p:sp>
      <p:graphicFrame>
        <p:nvGraphicFramePr>
          <p:cNvPr id="88" name="Google Shape;88;p16"/>
          <p:cNvGraphicFramePr/>
          <p:nvPr/>
        </p:nvGraphicFramePr>
        <p:xfrm>
          <a:off x="431150" y="1017725"/>
          <a:ext cx="3000000" cy="3000000"/>
        </p:xfrm>
        <a:graphic>
          <a:graphicData uri="http://schemas.openxmlformats.org/drawingml/2006/table">
            <a:tbl>
              <a:tblPr>
                <a:noFill/>
                <a:tableStyleId>{A4A9E5E5-56C9-4184-B19F-415CC5123577}</a:tableStyleId>
              </a:tblPr>
              <a:tblGrid>
                <a:gridCol w="3152025"/>
                <a:gridCol w="4932575"/>
              </a:tblGrid>
              <a:tr h="385775">
                <a:tc>
                  <a:txBody>
                    <a:bodyPr/>
                    <a:lstStyle/>
                    <a:p>
                      <a:pPr indent="0" lvl="0" marL="0" rtl="0" algn="l">
                        <a:spcBef>
                          <a:spcPts val="0"/>
                        </a:spcBef>
                        <a:spcAft>
                          <a:spcPts val="0"/>
                        </a:spcAft>
                        <a:buNone/>
                      </a:pPr>
                      <a:r>
                        <a:rPr b="1" lang="en" sz="1800"/>
                        <a:t>Conceptual Resources</a:t>
                      </a:r>
                      <a:endParaRPr b="1" sz="1800"/>
                    </a:p>
                  </a:txBody>
                  <a:tcPr marT="91425" marB="91425" marR="91425" marL="91425">
                    <a:lnB cap="flat" cmpd="sng" w="9525">
                      <a:solidFill>
                        <a:srgbClr val="9E9E9E">
                          <a:alpha val="0"/>
                        </a:srgbClr>
                      </a:solidFill>
                      <a:prstDash val="solid"/>
                      <a:round/>
                      <a:headEnd len="sm" w="sm" type="none"/>
                      <a:tailEnd len="sm" w="sm" type="none"/>
                    </a:lnB>
                    <a:solidFill>
                      <a:schemeClr val="accent5"/>
                    </a:solidFill>
                  </a:tcPr>
                </a:tc>
                <a:tc>
                  <a:txBody>
                    <a:bodyPr/>
                    <a:lstStyle/>
                    <a:p>
                      <a:pPr indent="0" lvl="0" marL="0" rtl="0" algn="l">
                        <a:spcBef>
                          <a:spcPts val="0"/>
                        </a:spcBef>
                        <a:spcAft>
                          <a:spcPts val="0"/>
                        </a:spcAft>
                        <a:buNone/>
                      </a:pPr>
                      <a:r>
                        <a:rPr b="1" lang="en" sz="1800"/>
                        <a:t>Tutorials</a:t>
                      </a:r>
                      <a:endParaRPr b="1" sz="1800"/>
                    </a:p>
                  </a:txBody>
                  <a:tcPr marT="91425" marB="91425" marR="91425" marL="91425">
                    <a:lnB cap="flat" cmpd="sng" w="9525">
                      <a:solidFill>
                        <a:srgbClr val="9E9E9E">
                          <a:alpha val="0"/>
                        </a:srgbClr>
                      </a:solidFill>
                      <a:prstDash val="solid"/>
                      <a:round/>
                      <a:headEnd len="sm" w="sm" type="none"/>
                      <a:tailEnd len="sm" w="sm" type="none"/>
                    </a:lnB>
                    <a:solidFill>
                      <a:schemeClr val="accent5"/>
                    </a:solidFill>
                  </a:tcPr>
                </a:tc>
              </a:tr>
              <a:tr h="2134800">
                <a:tc>
                  <a:txBody>
                    <a:bodyPr/>
                    <a:lstStyle/>
                    <a:p>
                      <a:pPr indent="-317500" lvl="0" marL="457200" rtl="0" algn="l">
                        <a:spcBef>
                          <a:spcPts val="0"/>
                        </a:spcBef>
                        <a:spcAft>
                          <a:spcPts val="0"/>
                        </a:spcAft>
                        <a:buClr>
                          <a:schemeClr val="dk1"/>
                        </a:buClr>
                        <a:buSzPts val="1400"/>
                        <a:buChar char="●"/>
                      </a:pPr>
                      <a:r>
                        <a:rPr lang="en">
                          <a:solidFill>
                            <a:schemeClr val="dk1"/>
                          </a:solidFill>
                        </a:rPr>
                        <a:t>How does OASIS DITA support content reuse?</a:t>
                      </a:r>
                      <a:endParaRPr>
                        <a:solidFill>
                          <a:schemeClr val="dk1"/>
                        </a:solidFill>
                      </a:endParaRPr>
                    </a:p>
                    <a:p>
                      <a:pPr indent="-317500" lvl="0" marL="457200" rtl="0" algn="l">
                        <a:spcBef>
                          <a:spcPts val="0"/>
                        </a:spcBef>
                        <a:spcAft>
                          <a:spcPts val="0"/>
                        </a:spcAft>
                        <a:buClr>
                          <a:schemeClr val="dk1"/>
                        </a:buClr>
                        <a:buSzPts val="1400"/>
                        <a:buChar char="●"/>
                      </a:pPr>
                      <a:r>
                        <a:rPr lang="en">
                          <a:solidFill>
                            <a:schemeClr val="dk1"/>
                          </a:solidFill>
                        </a:rPr>
                        <a:t>What is GitHub and how do I get started with it? </a:t>
                      </a:r>
                      <a:endParaRPr>
                        <a:solidFill>
                          <a:schemeClr val="dk1"/>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317500" lvl="0" marL="457200" rtl="0" algn="l">
                        <a:spcBef>
                          <a:spcPts val="0"/>
                        </a:spcBef>
                        <a:spcAft>
                          <a:spcPts val="0"/>
                        </a:spcAft>
                        <a:buSzPts val="1400"/>
                        <a:buChar char="●"/>
                      </a:pPr>
                      <a:r>
                        <a:rPr lang="en"/>
                        <a:t>How do I publish DITA content using the DITA Open Toolkit?</a:t>
                      </a:r>
                      <a:endParaRPr/>
                    </a:p>
                    <a:p>
                      <a:pPr indent="-317500" lvl="0" marL="457200" rtl="0" algn="l">
                        <a:spcBef>
                          <a:spcPts val="0"/>
                        </a:spcBef>
                        <a:spcAft>
                          <a:spcPts val="0"/>
                        </a:spcAft>
                        <a:buSzPts val="1400"/>
                        <a:buChar char="●"/>
                      </a:pPr>
                      <a:r>
                        <a:rPr lang="en"/>
                        <a:t>How do I manage reusable text resources in DITA using direct references?</a:t>
                      </a:r>
                      <a:endParaRPr/>
                    </a:p>
                    <a:p>
                      <a:pPr indent="-317500" lvl="0" marL="457200" rtl="0" algn="l">
                        <a:spcBef>
                          <a:spcPts val="0"/>
                        </a:spcBef>
                        <a:spcAft>
                          <a:spcPts val="0"/>
                        </a:spcAft>
                        <a:buSzPts val="1400"/>
                        <a:buChar char="●"/>
                      </a:pPr>
                      <a:r>
                        <a:rPr lang="en"/>
                        <a:t>How do I manage reusable text resources in DITA using indirect, key-based references? </a:t>
                      </a:r>
                      <a:endParaRPr/>
                    </a:p>
                    <a:p>
                      <a:pPr indent="-317500" lvl="0" marL="457200" rtl="0" algn="l">
                        <a:spcBef>
                          <a:spcPts val="0"/>
                        </a:spcBef>
                        <a:spcAft>
                          <a:spcPts val="0"/>
                        </a:spcAft>
                        <a:buSzPts val="1400"/>
                        <a:buChar char="●"/>
                      </a:pPr>
                      <a:r>
                        <a:rPr lang="en"/>
                        <a:t>How do I prototype single source authoring using DITA conditions? (coming soon)</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34325">
                <a:tc gridSpan="2">
                  <a:txBody>
                    <a:bodyPr/>
                    <a:lstStyle/>
                    <a:p>
                      <a:pPr indent="0" lvl="0" marL="0" rtl="0" algn="l">
                        <a:spcBef>
                          <a:spcPts val="0"/>
                        </a:spcBef>
                        <a:spcAft>
                          <a:spcPts val="0"/>
                        </a:spcAft>
                        <a:buNone/>
                      </a:pPr>
                      <a:r>
                        <a:rPr lang="en">
                          <a:solidFill>
                            <a:schemeClr val="dk1"/>
                          </a:solidFill>
                        </a:rPr>
                        <a:t>Access different file versions of these </a:t>
                      </a:r>
                      <a:br>
                        <a:rPr lang="en">
                          <a:solidFill>
                            <a:schemeClr val="dk1"/>
                          </a:solidFill>
                        </a:rPr>
                      </a:br>
                      <a:r>
                        <a:rPr lang="en">
                          <a:solidFill>
                            <a:schemeClr val="dk1"/>
                          </a:solidFill>
                        </a:rPr>
                        <a:t>resources on the </a:t>
                      </a:r>
                      <a:r>
                        <a:rPr lang="en" u="sng">
                          <a:solidFill>
                            <a:schemeClr val="hlink"/>
                          </a:solidFill>
                          <a:hlinkClick r:id="rId3"/>
                        </a:rPr>
                        <a:t>Curriculum Resources</a:t>
                      </a:r>
                      <a:r>
                        <a:rPr lang="en">
                          <a:solidFill>
                            <a:schemeClr val="dk1"/>
                          </a:solidFill>
                        </a:rPr>
                        <a:t> </a:t>
                      </a:r>
                      <a:r>
                        <a:rPr lang="en">
                          <a:solidFill>
                            <a:schemeClr val="dk1"/>
                          </a:solidFill>
                        </a:rPr>
                        <a:t>page</a:t>
                      </a:r>
                      <a:r>
                        <a:rPr lang="en">
                          <a:solidFill>
                            <a:schemeClr val="dk1"/>
                          </a:solidFill>
                        </a:rPr>
                        <a:t>. </a:t>
                      </a:r>
                      <a:endParaRPr>
                        <a:solidFill>
                          <a:schemeClr val="dk1"/>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hMerge="1"/>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Teaching the Curricular Unit</a:t>
            </a:r>
            <a:endParaRPr/>
          </a:p>
        </p:txBody>
      </p:sp>
      <p:pic>
        <p:nvPicPr>
          <p:cNvPr descr="Official logo of the Special Interest Group on the Design of Communication" id="94" name="Google Shape;94;p17"/>
          <p:cNvPicPr preferRelativeResize="0"/>
          <p:nvPr/>
        </p:nvPicPr>
        <p:blipFill>
          <a:blip r:embed="rId3">
            <a:alphaModFix/>
          </a:blip>
          <a:stretch>
            <a:fillRect/>
          </a:stretch>
        </p:blipFill>
        <p:spPr>
          <a:xfrm>
            <a:off x="6325550" y="3971550"/>
            <a:ext cx="2735427" cy="1093899"/>
          </a:xfrm>
          <a:prstGeom prst="rect">
            <a:avLst/>
          </a:prstGeom>
          <a:noFill/>
          <a:ln>
            <a:noFill/>
          </a:ln>
        </p:spPr>
      </p:pic>
      <p:graphicFrame>
        <p:nvGraphicFramePr>
          <p:cNvPr id="95" name="Google Shape;95;p17"/>
          <p:cNvGraphicFramePr/>
          <p:nvPr/>
        </p:nvGraphicFramePr>
        <p:xfrm>
          <a:off x="470000" y="1015485"/>
          <a:ext cx="3000000" cy="3000000"/>
        </p:xfrm>
        <a:graphic>
          <a:graphicData uri="http://schemas.openxmlformats.org/drawingml/2006/table">
            <a:tbl>
              <a:tblPr>
                <a:noFill/>
                <a:tableStyleId>{A4A9E5E5-56C9-4184-B19F-415CC5123577}</a:tableStyleId>
              </a:tblPr>
              <a:tblGrid>
                <a:gridCol w="4007550"/>
                <a:gridCol w="4007550"/>
              </a:tblGrid>
              <a:tr h="421825">
                <a:tc gridSpan="2">
                  <a:txBody>
                    <a:bodyPr/>
                    <a:lstStyle/>
                    <a:p>
                      <a:pPr indent="0" lvl="0" marL="0" rtl="0" algn="l">
                        <a:spcBef>
                          <a:spcPts val="0"/>
                        </a:spcBef>
                        <a:spcAft>
                          <a:spcPts val="0"/>
                        </a:spcAft>
                        <a:buNone/>
                      </a:pPr>
                      <a:r>
                        <a:rPr b="1" lang="en" sz="1800"/>
                        <a:t>Conceptual Resources and Tutorials</a:t>
                      </a:r>
                      <a:endParaRPr b="1"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chemeClr val="accent5"/>
                    </a:solidFill>
                  </a:tcPr>
                </a:tc>
                <a:tc hMerge="1"/>
              </a:tr>
              <a:tr h="3628150">
                <a:tc gridSpan="2">
                  <a:txBody>
                    <a:bodyPr/>
                    <a:lstStyle/>
                    <a:p>
                      <a:pPr indent="0" lvl="0" marL="0" rtl="0" algn="l">
                        <a:spcBef>
                          <a:spcPts val="0"/>
                        </a:spcBef>
                        <a:spcAft>
                          <a:spcPts val="0"/>
                        </a:spcAft>
                        <a:buNone/>
                      </a:pPr>
                      <a:r>
                        <a:rPr lang="en"/>
                        <a:t>The </a:t>
                      </a:r>
                      <a:r>
                        <a:rPr lang="en"/>
                        <a:t>resources</a:t>
                      </a:r>
                      <a:r>
                        <a:rPr lang="en"/>
                        <a:t> are available in .gDoc, .docx, and .pdf formats. You are welcome to download and modify the resources in any way that helps you meet your learning goals for students.</a:t>
                      </a:r>
                      <a:endParaRPr/>
                    </a:p>
                    <a:p>
                      <a:pPr indent="0" lvl="0" marL="0" rtl="0" algn="l">
                        <a:spcBef>
                          <a:spcPts val="0"/>
                        </a:spcBef>
                        <a:spcAft>
                          <a:spcPts val="0"/>
                        </a:spcAft>
                        <a:buNone/>
                      </a:pPr>
                      <a:r>
                        <a:t/>
                      </a:r>
                      <a:endParaRPr/>
                    </a:p>
                    <a:p>
                      <a:pPr indent="0" lvl="0" marL="0" rtl="0" algn="l">
                        <a:spcBef>
                          <a:spcPts val="0"/>
                        </a:spcBef>
                        <a:spcAft>
                          <a:spcPts val="0"/>
                        </a:spcAft>
                        <a:buClr>
                          <a:schemeClr val="dk1"/>
                        </a:buClr>
                        <a:buSzPts val="1100"/>
                        <a:buFont typeface="Arial"/>
                        <a:buNone/>
                      </a:pPr>
                      <a:r>
                        <a:rPr lang="en">
                          <a:solidFill>
                            <a:schemeClr val="dk1"/>
                          </a:solidFill>
                        </a:rPr>
                        <a:t>Whether teaching a dedicated class or class module, we recommend pairing the conceptual resources with additional readings and videos. We suggest pairings on the next few slides.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If students are new to the concepts of topic-based, structured authoring and content management, we recommend beginning the curricular unit with r</a:t>
                      </a:r>
                      <a:r>
                        <a:rPr lang="en">
                          <a:solidFill>
                            <a:schemeClr val="dk1"/>
                          </a:solidFill>
                        </a:rPr>
                        <a:t>eadings on the discipline of content and the critical role of structured content in helping organizations </a:t>
                      </a:r>
                      <a:r>
                        <a:rPr lang="en">
                          <a:solidFill>
                            <a:schemeClr val="dk1"/>
                          </a:solidFill>
                        </a:rPr>
                        <a:t>achieve</a:t>
                      </a:r>
                      <a:r>
                        <a:rPr lang="en">
                          <a:solidFill>
                            <a:schemeClr val="dk1"/>
                          </a:solidFill>
                        </a:rPr>
                        <a:t> digital content transformation goals. These bigger-picture readings provide important context for understanding key drivers behind adoption of structured authoring workflows and content standards such as DITA.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After students have opportunities to read and discuss these bigger-picture </a:t>
                      </a:r>
                      <a:br>
                        <a:rPr lang="en">
                          <a:solidFill>
                            <a:schemeClr val="dk1"/>
                          </a:solidFill>
                        </a:rPr>
                      </a:br>
                      <a:r>
                        <a:rPr lang="en">
                          <a:solidFill>
                            <a:schemeClr val="dk1"/>
                          </a:solidFill>
                        </a:rPr>
                        <a:t>r</a:t>
                      </a:r>
                      <a:r>
                        <a:rPr lang="en">
                          <a:solidFill>
                            <a:schemeClr val="dk1"/>
                          </a:solidFill>
                        </a:rPr>
                        <a:t>eadings, we recommend working through the curricular unit, assigning</a:t>
                      </a:r>
                      <a:endParaRPr>
                        <a:solidFill>
                          <a:schemeClr val="dk1"/>
                        </a:solidFill>
                      </a:endParaRPr>
                    </a:p>
                    <a:p>
                      <a:pPr indent="0" lvl="0" marL="0" rtl="0" algn="l">
                        <a:spcBef>
                          <a:spcPts val="0"/>
                        </a:spcBef>
                        <a:spcAft>
                          <a:spcPts val="0"/>
                        </a:spcAft>
                        <a:buNone/>
                      </a:pPr>
                      <a:r>
                        <a:rPr lang="en">
                          <a:solidFill>
                            <a:schemeClr val="dk1"/>
                          </a:solidFill>
                        </a:rPr>
                        <a:t>additional readings and resources along the way. </a:t>
                      </a:r>
                      <a:endParaRPr/>
                    </a:p>
                    <a:p>
                      <a:pPr indent="0" lvl="0" marL="0" rtl="0" algn="l">
                        <a:spcBef>
                          <a:spcPts val="0"/>
                        </a:spcBef>
                        <a:spcAft>
                          <a:spcPts val="0"/>
                        </a:spcAft>
                        <a:buNone/>
                      </a:pPr>
                      <a:r>
                        <a:t/>
                      </a:r>
                      <a:endParaRPr b="1" sz="1800"/>
                    </a:p>
                    <a:p>
                      <a:pPr indent="0" lvl="0" marL="0" rtl="0" algn="l">
                        <a:spcBef>
                          <a:spcPts val="0"/>
                        </a:spcBef>
                        <a:spcAft>
                          <a:spcPts val="0"/>
                        </a:spcAft>
                        <a:buNone/>
                      </a:pPr>
                      <a:r>
                        <a:t/>
                      </a:r>
                      <a:endParaRPr b="1"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hMerge="1"/>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Teaching the Curricular Unit</a:t>
            </a:r>
            <a:endParaRPr/>
          </a:p>
        </p:txBody>
      </p:sp>
      <p:sp>
        <p:nvSpPr>
          <p:cNvPr id="101" name="Google Shape;101;p18"/>
          <p:cNvSpPr txBox="1"/>
          <p:nvPr>
            <p:ph idx="1" type="body"/>
          </p:nvPr>
        </p:nvSpPr>
        <p:spPr>
          <a:xfrm>
            <a:off x="311700" y="1141715"/>
            <a:ext cx="8520600" cy="3416400"/>
          </a:xfrm>
          <a:prstGeom prst="rect">
            <a:avLst/>
          </a:prstGeom>
        </p:spPr>
        <p:txBody>
          <a:bodyPr anchorCtr="0" anchor="t" bIns="91425" lIns="91425" spcFirstLastPara="1" rIns="91425" wrap="square" tIns="91425">
            <a:normAutofit/>
          </a:bodyPr>
          <a:lstStyle/>
          <a:p>
            <a:pPr indent="0" lvl="0" marL="0" rtl="0" algn="l">
              <a:lnSpc>
                <a:spcPct val="100000"/>
              </a:lnSpc>
              <a:spcBef>
                <a:spcPts val="0"/>
              </a:spcBef>
              <a:spcAft>
                <a:spcPts val="0"/>
              </a:spcAft>
              <a:buNone/>
            </a:pPr>
            <a:r>
              <a:t/>
            </a:r>
            <a:endParaRPr sz="1600">
              <a:latin typeface="Calibri"/>
              <a:ea typeface="Calibri"/>
              <a:cs typeface="Calibri"/>
              <a:sym typeface="Calibri"/>
            </a:endParaRPr>
          </a:p>
          <a:p>
            <a:pPr indent="0" lvl="0" marL="0" rtl="0" algn="l">
              <a:lnSpc>
                <a:spcPct val="100000"/>
              </a:lnSpc>
              <a:spcBef>
                <a:spcPts val="0"/>
              </a:spcBef>
              <a:spcAft>
                <a:spcPts val="0"/>
              </a:spcAft>
              <a:buNone/>
            </a:pPr>
            <a:r>
              <a:t/>
            </a:r>
            <a:endParaRPr sz="1600">
              <a:latin typeface="Calibri"/>
              <a:ea typeface="Calibri"/>
              <a:cs typeface="Calibri"/>
              <a:sym typeface="Calibri"/>
            </a:endParaRPr>
          </a:p>
          <a:p>
            <a:pPr indent="0" lvl="0" marL="0" rtl="0" algn="l">
              <a:lnSpc>
                <a:spcPct val="100000"/>
              </a:lnSpc>
              <a:spcBef>
                <a:spcPts val="0"/>
              </a:spcBef>
              <a:spcAft>
                <a:spcPts val="0"/>
              </a:spcAft>
              <a:buNone/>
            </a:pPr>
            <a:r>
              <a:t/>
            </a:r>
            <a:endParaRPr sz="1600">
              <a:latin typeface="Calibri"/>
              <a:ea typeface="Calibri"/>
              <a:cs typeface="Calibri"/>
              <a:sym typeface="Calibri"/>
            </a:endParaRPr>
          </a:p>
        </p:txBody>
      </p:sp>
      <p:pic>
        <p:nvPicPr>
          <p:cNvPr descr="Official logo of the Special Interest Group on the Design of Communication" id="102" name="Google Shape;102;p18"/>
          <p:cNvPicPr preferRelativeResize="0"/>
          <p:nvPr/>
        </p:nvPicPr>
        <p:blipFill>
          <a:blip r:embed="rId3">
            <a:alphaModFix/>
          </a:blip>
          <a:stretch>
            <a:fillRect/>
          </a:stretch>
        </p:blipFill>
        <p:spPr>
          <a:xfrm>
            <a:off x="6325550" y="3971550"/>
            <a:ext cx="2735427" cy="1093899"/>
          </a:xfrm>
          <a:prstGeom prst="rect">
            <a:avLst/>
          </a:prstGeom>
          <a:noFill/>
          <a:ln>
            <a:noFill/>
          </a:ln>
        </p:spPr>
      </p:pic>
      <p:graphicFrame>
        <p:nvGraphicFramePr>
          <p:cNvPr id="103" name="Google Shape;103;p18"/>
          <p:cNvGraphicFramePr/>
          <p:nvPr/>
        </p:nvGraphicFramePr>
        <p:xfrm>
          <a:off x="455575" y="1034110"/>
          <a:ext cx="3000000" cy="3000000"/>
        </p:xfrm>
        <a:graphic>
          <a:graphicData uri="http://schemas.openxmlformats.org/drawingml/2006/table">
            <a:tbl>
              <a:tblPr>
                <a:noFill/>
                <a:tableStyleId>{A4A9E5E5-56C9-4184-B19F-415CC5123577}</a:tableStyleId>
              </a:tblPr>
              <a:tblGrid>
                <a:gridCol w="4007550"/>
                <a:gridCol w="4007550"/>
              </a:tblGrid>
              <a:tr h="450700">
                <a:tc gridSpan="2">
                  <a:txBody>
                    <a:bodyPr/>
                    <a:lstStyle/>
                    <a:p>
                      <a:pPr indent="0" lvl="0" marL="0" rtl="0" algn="l">
                        <a:spcBef>
                          <a:spcPts val="0"/>
                        </a:spcBef>
                        <a:spcAft>
                          <a:spcPts val="0"/>
                        </a:spcAft>
                        <a:buNone/>
                      </a:pPr>
                      <a:r>
                        <a:rPr b="1" lang="en" sz="1800"/>
                        <a:t>Conceptual Resources - Suggested Readings, Videos, &amp; Resources</a:t>
                      </a:r>
                      <a:endParaRPr b="1"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chemeClr val="accent5"/>
                    </a:solidFill>
                  </a:tcPr>
                </a:tc>
                <a:tc hMerge="1"/>
              </a:tr>
              <a:tr h="391875">
                <a:tc>
                  <a:txBody>
                    <a:bodyPr/>
                    <a:lstStyle/>
                    <a:p>
                      <a:pPr indent="0" lvl="0" marL="0" rtl="0" algn="l">
                        <a:spcBef>
                          <a:spcPts val="0"/>
                        </a:spcBef>
                        <a:spcAft>
                          <a:spcPts val="0"/>
                        </a:spcAft>
                        <a:buNone/>
                      </a:pPr>
                      <a:r>
                        <a:rPr b="1" lang="en"/>
                        <a:t>R</a:t>
                      </a:r>
                      <a:r>
                        <a:rPr b="1" lang="en"/>
                        <a:t>eadings - Big Picture</a:t>
                      </a:r>
                      <a:endParaRPr b="1"/>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b="1" lang="en"/>
                        <a:t>Videos &amp; Resources - Big Picture</a:t>
                      </a:r>
                      <a:endParaRPr b="1"/>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2670675">
                <a:tc>
                  <a:txBody>
                    <a:bodyPr/>
                    <a:lstStyle/>
                    <a:p>
                      <a:pPr indent="-304800" lvl="0" marL="457200" rtl="0" algn="l">
                        <a:spcBef>
                          <a:spcPts val="0"/>
                        </a:spcBef>
                        <a:spcAft>
                          <a:spcPts val="0"/>
                        </a:spcAft>
                        <a:buSzPts val="1200"/>
                        <a:buChar char="●"/>
                      </a:pPr>
                      <a:r>
                        <a:rPr lang="en" sz="1200"/>
                        <a:t>“</a:t>
                      </a:r>
                      <a:r>
                        <a:rPr lang="en" sz="1200"/>
                        <a:t>Beyond Management: Understanding the Many Forces Shaping Content Today” in </a:t>
                      </a:r>
                      <a:r>
                        <a:rPr i="1" lang="en" sz="1200" u="sng">
                          <a:solidFill>
                            <a:schemeClr val="hlink"/>
                          </a:solidFill>
                          <a:hlinkClick r:id="rId4"/>
                        </a:rPr>
                        <a:t>Teaching Content Management in TPC</a:t>
                      </a:r>
                      <a:r>
                        <a:rPr i="1" lang="en" sz="1200"/>
                        <a:t> </a:t>
                      </a:r>
                      <a:r>
                        <a:rPr lang="en" sz="1200"/>
                        <a:t>(2020)</a:t>
                      </a:r>
                      <a:endParaRPr sz="1200"/>
                    </a:p>
                    <a:p>
                      <a:pPr indent="-304800" lvl="0" marL="457200" rtl="0" algn="l">
                        <a:spcBef>
                          <a:spcPts val="0"/>
                        </a:spcBef>
                        <a:spcAft>
                          <a:spcPts val="0"/>
                        </a:spcAft>
                        <a:buSzPts val="1200"/>
                        <a:buChar char="●"/>
                      </a:pPr>
                      <a:r>
                        <a:rPr lang="en" sz="1200"/>
                        <a:t>“Current State of Component Content Management: An Integrative Literature Review” in </a:t>
                      </a:r>
                      <a:r>
                        <a:rPr i="1" lang="en" sz="1200"/>
                        <a:t>IEEE Transactions on Professional Communication </a:t>
                      </a:r>
                      <a:r>
                        <a:rPr lang="en" sz="1200"/>
                        <a:t>(2015)</a:t>
                      </a:r>
                      <a:endParaRPr sz="1200"/>
                    </a:p>
                    <a:p>
                      <a:pPr indent="-304800" lvl="0" marL="457200" rtl="0" algn="l">
                        <a:spcBef>
                          <a:spcPts val="0"/>
                        </a:spcBef>
                        <a:spcAft>
                          <a:spcPts val="0"/>
                        </a:spcAft>
                        <a:buSzPts val="1200"/>
                        <a:buChar char="●"/>
                      </a:pPr>
                      <a:r>
                        <a:rPr lang="en" sz="1200"/>
                        <a:t>“Emergence of the D</a:t>
                      </a:r>
                      <a:r>
                        <a:rPr lang="en" sz="1200"/>
                        <a:t>iscipline</a:t>
                      </a:r>
                      <a:r>
                        <a:rPr lang="en" sz="1200"/>
                        <a:t> of Content” (Chapter 2) in </a:t>
                      </a:r>
                      <a:r>
                        <a:rPr i="1" lang="en" sz="1200" u="sng">
                          <a:solidFill>
                            <a:schemeClr val="hlink"/>
                          </a:solidFill>
                          <a:hlinkClick r:id="rId5"/>
                        </a:rPr>
                        <a:t>Technical Communication and the Discipline of Content</a:t>
                      </a:r>
                      <a:r>
                        <a:rPr lang="en" sz="1200"/>
                        <a:t> (2025)</a:t>
                      </a:r>
                      <a:endParaRPr sz="1200"/>
                    </a:p>
                    <a:p>
                      <a:pPr indent="0" lvl="0" marL="0" rtl="0" algn="l">
                        <a:spcBef>
                          <a:spcPts val="0"/>
                        </a:spcBef>
                        <a:spcAft>
                          <a:spcPts val="0"/>
                        </a:spcAft>
                        <a:buNone/>
                      </a:pPr>
                      <a:r>
                        <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304800" lvl="0" marL="457200" rtl="0" algn="l">
                        <a:spcBef>
                          <a:spcPts val="1200"/>
                        </a:spcBef>
                        <a:spcAft>
                          <a:spcPts val="0"/>
                        </a:spcAft>
                        <a:buSzPts val="1200"/>
                        <a:buChar char="●"/>
                      </a:pPr>
                      <a:r>
                        <a:rPr lang="en" sz="1200">
                          <a:solidFill>
                            <a:schemeClr val="dk1"/>
                          </a:solidFill>
                        </a:rPr>
                        <a:t>Center for Information-Development Management (CIDM), the Data Conversion Laboratory (DCL), and the RWS Group (2022, Aug. 25).</a:t>
                      </a:r>
                      <a:r>
                        <a:rPr lang="en" sz="1200" u="sng">
                          <a:solidFill>
                            <a:srgbClr val="1155CC"/>
                          </a:solidFill>
                          <a:hlinkClick r:id="rId6">
                            <a:extLst>
                              <a:ext uri="{A12FA001-AC4F-418D-AE19-62706E023703}">
                                <ahyp:hlinkClr val="tx"/>
                              </a:ext>
                            </a:extLst>
                          </a:hlinkClick>
                        </a:rPr>
                        <a:t> Digital transformation survey 2022: Results, analysis, and projections</a:t>
                      </a:r>
                      <a:r>
                        <a:rPr lang="en" sz="1200">
                          <a:solidFill>
                            <a:schemeClr val="dk1"/>
                          </a:solidFill>
                        </a:rPr>
                        <a:t> [Webinar].</a:t>
                      </a:r>
                      <a:endParaRPr sz="12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104" name="Google Shape;104;p18"/>
          <p:cNvSpPr txBox="1"/>
          <p:nvPr/>
        </p:nvSpPr>
        <p:spPr>
          <a:xfrm>
            <a:off x="433100" y="4447342"/>
            <a:ext cx="5649300" cy="484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Look here for </a:t>
            </a:r>
            <a:r>
              <a:rPr lang="en" u="sng">
                <a:solidFill>
                  <a:schemeClr val="hlink"/>
                </a:solidFill>
                <a:hlinkClick r:id="rId7"/>
              </a:rPr>
              <a:t>full citations and additional reading suggestions</a:t>
            </a:r>
            <a:r>
              <a:rPr lang="en">
                <a:solidFill>
                  <a:schemeClr val="dk1"/>
                </a:solidFill>
              </a:rPr>
              <a:t> </a:t>
            </a:r>
            <a:r>
              <a:rPr lang="en">
                <a:solidFill>
                  <a:schemeClr val="dk1"/>
                </a:solidFill>
              </a:rPr>
              <a:t>(some of these are more geared toward instructors than students). </a:t>
            </a:r>
            <a:endParaRPr>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Teaching the Curricular Unit</a:t>
            </a:r>
            <a:endParaRPr/>
          </a:p>
        </p:txBody>
      </p:sp>
      <p:sp>
        <p:nvSpPr>
          <p:cNvPr id="110" name="Google Shape;110;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00000"/>
              </a:lnSpc>
              <a:spcBef>
                <a:spcPts val="0"/>
              </a:spcBef>
              <a:spcAft>
                <a:spcPts val="0"/>
              </a:spcAft>
              <a:buNone/>
            </a:pPr>
            <a:r>
              <a:t/>
            </a:r>
            <a:endParaRPr sz="1600">
              <a:latin typeface="Calibri"/>
              <a:ea typeface="Calibri"/>
              <a:cs typeface="Calibri"/>
              <a:sym typeface="Calibri"/>
            </a:endParaRPr>
          </a:p>
          <a:p>
            <a:pPr indent="0" lvl="0" marL="0" rtl="0" algn="l">
              <a:lnSpc>
                <a:spcPct val="100000"/>
              </a:lnSpc>
              <a:spcBef>
                <a:spcPts val="0"/>
              </a:spcBef>
              <a:spcAft>
                <a:spcPts val="0"/>
              </a:spcAft>
              <a:buNone/>
            </a:pPr>
            <a:r>
              <a:t/>
            </a:r>
            <a:endParaRPr sz="1600">
              <a:latin typeface="Calibri"/>
              <a:ea typeface="Calibri"/>
              <a:cs typeface="Calibri"/>
              <a:sym typeface="Calibri"/>
            </a:endParaRPr>
          </a:p>
          <a:p>
            <a:pPr indent="0" lvl="0" marL="0" rtl="0" algn="l">
              <a:lnSpc>
                <a:spcPct val="100000"/>
              </a:lnSpc>
              <a:spcBef>
                <a:spcPts val="0"/>
              </a:spcBef>
              <a:spcAft>
                <a:spcPts val="0"/>
              </a:spcAft>
              <a:buNone/>
            </a:pPr>
            <a:r>
              <a:t/>
            </a:r>
            <a:endParaRPr sz="1600">
              <a:latin typeface="Calibri"/>
              <a:ea typeface="Calibri"/>
              <a:cs typeface="Calibri"/>
              <a:sym typeface="Calibri"/>
            </a:endParaRPr>
          </a:p>
        </p:txBody>
      </p:sp>
      <p:pic>
        <p:nvPicPr>
          <p:cNvPr descr="Official logo of the Special Interest Group on the Design of Communication" id="111" name="Google Shape;111;p19"/>
          <p:cNvPicPr preferRelativeResize="0"/>
          <p:nvPr/>
        </p:nvPicPr>
        <p:blipFill>
          <a:blip r:embed="rId3">
            <a:alphaModFix/>
          </a:blip>
          <a:stretch>
            <a:fillRect/>
          </a:stretch>
        </p:blipFill>
        <p:spPr>
          <a:xfrm>
            <a:off x="6325550" y="3971550"/>
            <a:ext cx="2735427" cy="1093899"/>
          </a:xfrm>
          <a:prstGeom prst="rect">
            <a:avLst/>
          </a:prstGeom>
          <a:noFill/>
          <a:ln>
            <a:noFill/>
          </a:ln>
        </p:spPr>
      </p:pic>
      <p:graphicFrame>
        <p:nvGraphicFramePr>
          <p:cNvPr id="112" name="Google Shape;112;p19"/>
          <p:cNvGraphicFramePr/>
          <p:nvPr/>
        </p:nvGraphicFramePr>
        <p:xfrm>
          <a:off x="441700" y="1034110"/>
          <a:ext cx="3000000" cy="3000000"/>
        </p:xfrm>
        <a:graphic>
          <a:graphicData uri="http://schemas.openxmlformats.org/drawingml/2006/table">
            <a:tbl>
              <a:tblPr>
                <a:noFill/>
                <a:tableStyleId>{A4A9E5E5-56C9-4184-B19F-415CC5123577}</a:tableStyleId>
              </a:tblPr>
              <a:tblGrid>
                <a:gridCol w="4007550"/>
                <a:gridCol w="4007550"/>
              </a:tblGrid>
              <a:tr h="450700">
                <a:tc gridSpan="2">
                  <a:txBody>
                    <a:bodyPr/>
                    <a:lstStyle/>
                    <a:p>
                      <a:pPr indent="0" lvl="0" marL="0" rtl="0" algn="l">
                        <a:spcBef>
                          <a:spcPts val="0"/>
                        </a:spcBef>
                        <a:spcAft>
                          <a:spcPts val="0"/>
                        </a:spcAft>
                        <a:buNone/>
                      </a:pPr>
                      <a:r>
                        <a:rPr b="1" lang="en" sz="1800"/>
                        <a:t>Conceptual Resources </a:t>
                      </a:r>
                      <a:r>
                        <a:rPr b="1" lang="en" sz="1800">
                          <a:solidFill>
                            <a:schemeClr val="dk1"/>
                          </a:solidFill>
                        </a:rPr>
                        <a:t>- Suggested Readings, Videos, &amp; Resources</a:t>
                      </a:r>
                      <a:endParaRPr b="1" sz="1800"/>
                    </a:p>
                  </a:txBody>
                  <a:tcPr marT="91425" marB="91425" marR="91425" marL="91425">
                    <a:lnB cap="flat" cmpd="sng" w="9525">
                      <a:solidFill>
                        <a:srgbClr val="9E9E9E">
                          <a:alpha val="0"/>
                        </a:srgbClr>
                      </a:solidFill>
                      <a:prstDash val="solid"/>
                      <a:round/>
                      <a:headEnd len="sm" w="sm" type="none"/>
                      <a:tailEnd len="sm" w="sm" type="none"/>
                    </a:lnB>
                    <a:solidFill>
                      <a:schemeClr val="accent5"/>
                    </a:solidFill>
                  </a:tcPr>
                </a:tc>
                <a:tc hMerge="1"/>
              </a:tr>
              <a:tr h="391875">
                <a:tc>
                  <a:txBody>
                    <a:bodyPr/>
                    <a:lstStyle/>
                    <a:p>
                      <a:pPr indent="0" lvl="0" marL="0" rtl="0" algn="l">
                        <a:spcBef>
                          <a:spcPts val="0"/>
                        </a:spcBef>
                        <a:spcAft>
                          <a:spcPts val="0"/>
                        </a:spcAft>
                        <a:buNone/>
                      </a:pPr>
                      <a:r>
                        <a:rPr b="1" lang="en"/>
                        <a:t>Readings - Definitions of Content</a:t>
                      </a:r>
                      <a:endParaRPr b="1"/>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b="1" lang="en"/>
                        <a:t>Videos &amp; Resources - Structured Content</a:t>
                      </a:r>
                      <a:endParaRPr b="1"/>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1020625">
                <a:tc>
                  <a:txBody>
                    <a:bodyPr/>
                    <a:lstStyle/>
                    <a:p>
                      <a:pPr indent="-304800" lvl="0" marL="457200" rtl="0" algn="l">
                        <a:spcBef>
                          <a:spcPts val="0"/>
                        </a:spcBef>
                        <a:spcAft>
                          <a:spcPts val="0"/>
                        </a:spcAft>
                        <a:buClr>
                          <a:schemeClr val="dk1"/>
                        </a:buClr>
                        <a:buSzPts val="1200"/>
                        <a:buChar char="●"/>
                      </a:pPr>
                      <a:r>
                        <a:rPr lang="en" sz="1200">
                          <a:solidFill>
                            <a:schemeClr val="dk1"/>
                          </a:solidFill>
                        </a:rPr>
                        <a:t>“Operationalizing Content Creation” (Chapter 4) in </a:t>
                      </a:r>
                      <a:r>
                        <a:rPr i="1" lang="en" sz="1200" u="sng">
                          <a:solidFill>
                            <a:schemeClr val="accent5"/>
                          </a:solidFill>
                          <a:hlinkClick r:id="rId4">
                            <a:extLst>
                              <a:ext uri="{A12FA001-AC4F-418D-AE19-62706E023703}">
                                <ahyp:hlinkClr val="tx"/>
                              </a:ext>
                            </a:extLst>
                          </a:hlinkClick>
                        </a:rPr>
                        <a:t>Content Operations from Start to Scale</a:t>
                      </a:r>
                      <a:r>
                        <a:rPr i="1" lang="en" sz="1200">
                          <a:solidFill>
                            <a:schemeClr val="dk1"/>
                          </a:solidFill>
                        </a:rPr>
                        <a:t> </a:t>
                      </a:r>
                      <a:r>
                        <a:rPr lang="en" sz="1200">
                          <a:solidFill>
                            <a:schemeClr val="dk1"/>
                          </a:solidFill>
                        </a:rPr>
                        <a:t>(2024)</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“When Writing Becomes Content” in </a:t>
                      </a:r>
                      <a:r>
                        <a:rPr i="1" lang="en" sz="1200">
                          <a:solidFill>
                            <a:schemeClr val="dk1"/>
                          </a:solidFill>
                        </a:rPr>
                        <a:t>College Composition and Communication</a:t>
                      </a:r>
                      <a:r>
                        <a:rPr lang="en" sz="1200">
                          <a:solidFill>
                            <a:schemeClr val="dk1"/>
                          </a:solidFill>
                        </a:rPr>
                        <a:t> (2015)</a:t>
                      </a:r>
                      <a:endParaRPr sz="1200">
                        <a:solidFill>
                          <a:schemeClr val="dk1"/>
                        </a:solidFill>
                      </a:endParaRPr>
                    </a:p>
                    <a:p>
                      <a:pPr indent="-304800" lvl="0" marL="457200" rtl="0" algn="l">
                        <a:spcBef>
                          <a:spcPts val="0"/>
                        </a:spcBef>
                        <a:spcAft>
                          <a:spcPts val="0"/>
                        </a:spcAft>
                        <a:buClr>
                          <a:schemeClr val="dk1"/>
                        </a:buClr>
                        <a:buSzPts val="1200"/>
                        <a:buChar char="●"/>
                      </a:pPr>
                      <a:r>
                        <a:rPr i="1" lang="en" sz="1200" u="sng">
                          <a:solidFill>
                            <a:schemeClr val="hlink"/>
                          </a:solidFill>
                          <a:hlinkClick r:id="rId5"/>
                        </a:rPr>
                        <a:t>Intelligent Content: A Primer</a:t>
                      </a:r>
                      <a:r>
                        <a:rPr lang="en" sz="1200" u="sng">
                          <a:solidFill>
                            <a:schemeClr val="hlink"/>
                          </a:solidFill>
                          <a:hlinkClick r:id="rId6"/>
                        </a:rPr>
                        <a:t> </a:t>
                      </a:r>
                      <a:r>
                        <a:rPr lang="en" sz="1200">
                          <a:solidFill>
                            <a:schemeClr val="dk1"/>
                          </a:solidFill>
                        </a:rPr>
                        <a:t>(2015)</a:t>
                      </a:r>
                      <a:endParaRPr sz="1200">
                        <a:solidFill>
                          <a:schemeClr val="dk1"/>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304800" lvl="0" marL="457200" rtl="0" algn="l">
                        <a:spcBef>
                          <a:spcPts val="0"/>
                        </a:spcBef>
                        <a:spcAft>
                          <a:spcPts val="0"/>
                        </a:spcAft>
                        <a:buSzPts val="1200"/>
                        <a:buChar char="●"/>
                      </a:pPr>
                      <a:r>
                        <a:rPr lang="en" sz="1200" u="sng">
                          <a:solidFill>
                            <a:schemeClr val="hlink"/>
                          </a:solidFill>
                          <a:hlinkClick r:id="rId7"/>
                        </a:rPr>
                        <a:t>What is Structured Content?</a:t>
                      </a:r>
                      <a:r>
                        <a:rPr lang="en" sz="1200"/>
                        <a:t> by Heretto</a:t>
                      </a:r>
                      <a:endParaRPr sz="1200"/>
                    </a:p>
                    <a:p>
                      <a:pPr indent="0" lvl="0" marL="0" rtl="0" algn="l">
                        <a:spcBef>
                          <a:spcPts val="0"/>
                        </a:spcBef>
                        <a:spcAft>
                          <a:spcPts val="0"/>
                        </a:spcAft>
                        <a:buNone/>
                      </a:pPr>
                      <a:r>
                        <a:t/>
                      </a:r>
                      <a:endParaRPr sz="1200"/>
                    </a:p>
                    <a:p>
                      <a:pPr indent="0" lvl="0" marL="0" rtl="0" algn="l">
                        <a:spcBef>
                          <a:spcPts val="0"/>
                        </a:spcBef>
                        <a:spcAft>
                          <a:spcPts val="0"/>
                        </a:spcAft>
                        <a:buNone/>
                      </a:pPr>
                      <a:r>
                        <a:rPr b="1" lang="en"/>
                        <a:t>Curricular Unit Resources</a:t>
                      </a:r>
                      <a:br>
                        <a:rPr b="1" lang="en"/>
                      </a:br>
                      <a:endParaRPr b="1"/>
                    </a:p>
                    <a:p>
                      <a:pPr indent="-304800" lvl="0" marL="457200" rtl="0" algn="l">
                        <a:spcBef>
                          <a:spcPts val="0"/>
                        </a:spcBef>
                        <a:spcAft>
                          <a:spcPts val="0"/>
                        </a:spcAft>
                        <a:buClr>
                          <a:schemeClr val="dk1"/>
                        </a:buClr>
                        <a:buSzPts val="1200"/>
                        <a:buChar char="●"/>
                      </a:pPr>
                      <a:r>
                        <a:rPr lang="en" sz="1200">
                          <a:solidFill>
                            <a:schemeClr val="dk1"/>
                          </a:solidFill>
                        </a:rPr>
                        <a:t>What is structured content?</a:t>
                      </a:r>
                      <a:endParaRPr sz="1200">
                        <a:solidFill>
                          <a:srgbClr val="4A86E8"/>
                        </a:solidFill>
                      </a:endParaRPr>
                    </a:p>
                    <a:p>
                      <a:pPr indent="-304800" lvl="0" marL="457200" rtl="0" algn="l">
                        <a:spcBef>
                          <a:spcPts val="0"/>
                        </a:spcBef>
                        <a:spcAft>
                          <a:spcPts val="0"/>
                        </a:spcAft>
                        <a:buClr>
                          <a:schemeClr val="dk1"/>
                        </a:buClr>
                        <a:buSzPts val="1200"/>
                        <a:buChar char="●"/>
                      </a:pPr>
                      <a:r>
                        <a:rPr lang="en" sz="1200">
                          <a:solidFill>
                            <a:schemeClr val="dk1"/>
                          </a:solidFill>
                        </a:rPr>
                        <a:t>What is semantic markup?</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Clr>
                          <a:schemeClr val="dk1"/>
                        </a:buClr>
                        <a:buSzPts val="1100"/>
                        <a:buFont typeface="Arial"/>
                        <a:buNone/>
                      </a:pPr>
                      <a:r>
                        <a:rPr lang="en" sz="1200">
                          <a:solidFill>
                            <a:schemeClr val="dk1"/>
                          </a:solidFill>
                        </a:rPr>
                        <a:t>Access different file versions of these </a:t>
                      </a:r>
                      <a:br>
                        <a:rPr lang="en" sz="1200">
                          <a:solidFill>
                            <a:schemeClr val="dk1"/>
                          </a:solidFill>
                        </a:rPr>
                      </a:br>
                      <a:r>
                        <a:rPr lang="en" sz="1200">
                          <a:solidFill>
                            <a:schemeClr val="dk1"/>
                          </a:solidFill>
                        </a:rPr>
                        <a:t>resources on the </a:t>
                      </a:r>
                      <a:r>
                        <a:rPr lang="en" sz="1200" u="sng">
                          <a:solidFill>
                            <a:schemeClr val="accent5"/>
                          </a:solidFill>
                          <a:hlinkClick r:id="rId8">
                            <a:extLst>
                              <a:ext uri="{A12FA001-AC4F-418D-AE19-62706E023703}">
                                <ahyp:hlinkClr val="tx"/>
                              </a:ext>
                            </a:extLst>
                          </a:hlinkClick>
                        </a:rPr>
                        <a:t>Curriculum Resources</a:t>
                      </a:r>
                      <a:r>
                        <a:rPr lang="en" sz="1200">
                          <a:solidFill>
                            <a:schemeClr val="dk1"/>
                          </a:solidFill>
                        </a:rPr>
                        <a:t> </a:t>
                      </a:r>
                      <a:r>
                        <a:rPr lang="en" sz="1200">
                          <a:solidFill>
                            <a:schemeClr val="dk1"/>
                          </a:solidFill>
                        </a:rPr>
                        <a:t>page</a:t>
                      </a:r>
                      <a:r>
                        <a:rPr lang="en" sz="1200">
                          <a:solidFill>
                            <a:schemeClr val="dk1"/>
                          </a:solidFill>
                        </a:rPr>
                        <a:t>. </a:t>
                      </a:r>
                      <a:endParaRPr sz="1000">
                        <a:solidFill>
                          <a:schemeClr val="dk1"/>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113" name="Google Shape;113;p19"/>
          <p:cNvSpPr txBox="1"/>
          <p:nvPr/>
        </p:nvSpPr>
        <p:spPr>
          <a:xfrm>
            <a:off x="433100" y="4503250"/>
            <a:ext cx="5649300" cy="484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Look here for </a:t>
            </a:r>
            <a:r>
              <a:rPr lang="en" u="sng">
                <a:solidFill>
                  <a:schemeClr val="hlink"/>
                </a:solidFill>
                <a:hlinkClick r:id="rId9"/>
              </a:rPr>
              <a:t>full citations and additional reading suggestions</a:t>
            </a:r>
            <a:r>
              <a:rPr lang="en">
                <a:solidFill>
                  <a:schemeClr val="dk1"/>
                </a:solidFill>
              </a:rPr>
              <a:t> </a:t>
            </a:r>
            <a:r>
              <a:rPr lang="en">
                <a:solidFill>
                  <a:schemeClr val="dk1"/>
                </a:solidFill>
              </a:rPr>
              <a:t>(some of these are more geared toward instructors than students)</a:t>
            </a:r>
            <a:r>
              <a:rPr lang="en">
                <a:solidFill>
                  <a:schemeClr val="dk1"/>
                </a:solidFill>
              </a:rPr>
              <a:t>. </a:t>
            </a:r>
            <a:endParaRPr>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Teaching the Curricular Unit</a:t>
            </a:r>
            <a:endParaRPr/>
          </a:p>
        </p:txBody>
      </p:sp>
      <p:pic>
        <p:nvPicPr>
          <p:cNvPr descr="Official logo of the Special Interest Group on the Design of Communication" id="119" name="Google Shape;119;p20"/>
          <p:cNvPicPr preferRelativeResize="0"/>
          <p:nvPr/>
        </p:nvPicPr>
        <p:blipFill>
          <a:blip r:embed="rId3">
            <a:alphaModFix/>
          </a:blip>
          <a:stretch>
            <a:fillRect/>
          </a:stretch>
        </p:blipFill>
        <p:spPr>
          <a:xfrm>
            <a:off x="6325550" y="3971550"/>
            <a:ext cx="2735427" cy="1093899"/>
          </a:xfrm>
          <a:prstGeom prst="rect">
            <a:avLst/>
          </a:prstGeom>
          <a:noFill/>
          <a:ln>
            <a:noFill/>
          </a:ln>
        </p:spPr>
      </p:pic>
      <p:graphicFrame>
        <p:nvGraphicFramePr>
          <p:cNvPr id="120" name="Google Shape;120;p20"/>
          <p:cNvGraphicFramePr/>
          <p:nvPr/>
        </p:nvGraphicFramePr>
        <p:xfrm>
          <a:off x="469500" y="1014330"/>
          <a:ext cx="3000000" cy="3000000"/>
        </p:xfrm>
        <a:graphic>
          <a:graphicData uri="http://schemas.openxmlformats.org/drawingml/2006/table">
            <a:tbl>
              <a:tblPr>
                <a:noFill/>
                <a:tableStyleId>{A4A9E5E5-56C9-4184-B19F-415CC5123577}</a:tableStyleId>
              </a:tblPr>
              <a:tblGrid>
                <a:gridCol w="4007550"/>
                <a:gridCol w="4007550"/>
              </a:tblGrid>
              <a:tr h="450700">
                <a:tc gridSpan="2">
                  <a:txBody>
                    <a:bodyPr/>
                    <a:lstStyle/>
                    <a:p>
                      <a:pPr indent="0" lvl="0" marL="0" rtl="0" algn="l">
                        <a:spcBef>
                          <a:spcPts val="0"/>
                        </a:spcBef>
                        <a:spcAft>
                          <a:spcPts val="0"/>
                        </a:spcAft>
                        <a:buNone/>
                      </a:pPr>
                      <a:r>
                        <a:rPr b="1" lang="en" sz="1800"/>
                        <a:t>Conceptual Resources </a:t>
                      </a:r>
                      <a:r>
                        <a:rPr b="1" lang="en" sz="1800">
                          <a:solidFill>
                            <a:schemeClr val="dk1"/>
                          </a:solidFill>
                        </a:rPr>
                        <a:t>- Suggested Readings, Videos, &amp; Resources</a:t>
                      </a:r>
                      <a:endParaRPr b="1" sz="1800"/>
                    </a:p>
                  </a:txBody>
                  <a:tcPr marT="91425" marB="91425" marR="91425" marL="91425">
                    <a:lnB cap="flat" cmpd="sng" w="9525">
                      <a:solidFill>
                        <a:srgbClr val="9E9E9E">
                          <a:alpha val="0"/>
                        </a:srgbClr>
                      </a:solidFill>
                      <a:prstDash val="solid"/>
                      <a:round/>
                      <a:headEnd len="sm" w="sm" type="none"/>
                      <a:tailEnd len="sm" w="sm" type="none"/>
                    </a:lnB>
                    <a:solidFill>
                      <a:schemeClr val="accent5"/>
                    </a:solidFill>
                  </a:tcPr>
                </a:tc>
                <a:tc hMerge="1"/>
              </a:tr>
              <a:tr h="381050">
                <a:tc>
                  <a:txBody>
                    <a:bodyPr/>
                    <a:lstStyle/>
                    <a:p>
                      <a:pPr indent="0" lvl="0" marL="0" rtl="0" algn="l">
                        <a:spcBef>
                          <a:spcPts val="0"/>
                        </a:spcBef>
                        <a:spcAft>
                          <a:spcPts val="0"/>
                        </a:spcAft>
                        <a:buNone/>
                      </a:pPr>
                      <a:r>
                        <a:rPr b="1" lang="en"/>
                        <a:t>Readings - Structured Authoring &amp; DITA</a:t>
                      </a:r>
                      <a:endParaRPr b="1"/>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b="1" lang="en">
                          <a:solidFill>
                            <a:schemeClr val="dk1"/>
                          </a:solidFill>
                        </a:rPr>
                        <a:t>Videos &amp; Resources - DITA</a:t>
                      </a:r>
                      <a:endParaRPr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1020625">
                <a:tc>
                  <a:txBody>
                    <a:bodyPr/>
                    <a:lstStyle/>
                    <a:p>
                      <a:pPr indent="-304800" lvl="0" marL="457200" rtl="0" algn="l">
                        <a:spcBef>
                          <a:spcPts val="0"/>
                        </a:spcBef>
                        <a:spcAft>
                          <a:spcPts val="0"/>
                        </a:spcAft>
                        <a:buSzPts val="1200"/>
                        <a:buChar char="●"/>
                      </a:pPr>
                      <a:r>
                        <a:rPr lang="en" sz="1200" u="sng">
                          <a:solidFill>
                            <a:schemeClr val="hlink"/>
                          </a:solidFill>
                          <a:hlinkClick r:id="rId4"/>
                        </a:rPr>
                        <a:t>“Getting Started with Topic-Based Writing”</a:t>
                      </a:r>
                      <a:endParaRPr sz="1200"/>
                    </a:p>
                    <a:p>
                      <a:pPr indent="-304800" lvl="0" marL="457200" rtl="0" algn="l">
                        <a:spcBef>
                          <a:spcPts val="0"/>
                        </a:spcBef>
                        <a:spcAft>
                          <a:spcPts val="0"/>
                        </a:spcAft>
                        <a:buSzPts val="1200"/>
                        <a:buChar char="●"/>
                      </a:pPr>
                      <a:r>
                        <a:rPr lang="en" sz="1200"/>
                        <a:t>“</a:t>
                      </a:r>
                      <a:r>
                        <a:rPr lang="en" sz="1200" u="sng">
                          <a:solidFill>
                            <a:schemeClr val="hlink"/>
                          </a:solidFill>
                          <a:hlinkClick r:id="rId5"/>
                        </a:rPr>
                        <a:t>The Essential Guide to Topic-Based Authoring</a:t>
                      </a:r>
                      <a:r>
                        <a:rPr lang="en" sz="1200"/>
                        <a:t>” (2024)</a:t>
                      </a:r>
                      <a:endParaRPr sz="1200"/>
                    </a:p>
                    <a:p>
                      <a:pPr indent="-304800" lvl="0" marL="457200" rtl="0" algn="l">
                        <a:spcBef>
                          <a:spcPts val="0"/>
                        </a:spcBef>
                        <a:spcAft>
                          <a:spcPts val="0"/>
                        </a:spcAft>
                        <a:buSzPts val="1200"/>
                        <a:buChar char="●"/>
                      </a:pPr>
                      <a:r>
                        <a:rPr lang="en" sz="1200">
                          <a:solidFill>
                            <a:schemeClr val="dk1"/>
                          </a:solidFill>
                        </a:rPr>
                        <a:t>“Changing Technical Communication Roles and Activities” (Chapter 3 - assign the section, “Structured Authoring”) in </a:t>
                      </a:r>
                      <a:r>
                        <a:rPr i="1" lang="en" sz="1200" u="sng">
                          <a:solidFill>
                            <a:schemeClr val="accent5"/>
                          </a:solidFill>
                          <a:hlinkClick r:id="rId6">
                            <a:extLst>
                              <a:ext uri="{A12FA001-AC4F-418D-AE19-62706E023703}">
                                <ahyp:hlinkClr val="tx"/>
                              </a:ext>
                            </a:extLst>
                          </a:hlinkClick>
                        </a:rPr>
                        <a:t>Technical Communication and the Discipline of Content</a:t>
                      </a:r>
                      <a:r>
                        <a:rPr lang="en" sz="1200">
                          <a:solidFill>
                            <a:schemeClr val="dk1"/>
                          </a:solidFill>
                        </a:rPr>
                        <a:t> (2025)</a:t>
                      </a:r>
                      <a:endParaRPr sz="1200"/>
                    </a:p>
                    <a:p>
                      <a:pPr indent="-304800" lvl="0" marL="457200" rtl="0" algn="l">
                        <a:spcBef>
                          <a:spcPts val="0"/>
                        </a:spcBef>
                        <a:spcAft>
                          <a:spcPts val="0"/>
                        </a:spcAft>
                        <a:buSzPts val="1200"/>
                        <a:buChar char="●"/>
                      </a:pPr>
                      <a:r>
                        <a:rPr lang="en" sz="1200" u="sng">
                          <a:solidFill>
                            <a:schemeClr val="hlink"/>
                          </a:solidFill>
                          <a:hlinkClick r:id="rId7"/>
                        </a:rPr>
                        <a:t>Structured Authoring and XML</a:t>
                      </a:r>
                      <a:r>
                        <a:rPr lang="en" sz="1200"/>
                        <a:t> (white paper) (2017)</a:t>
                      </a:r>
                      <a:endParaRPr sz="1200"/>
                    </a:p>
                    <a:p>
                      <a:pPr indent="-304800" lvl="0" marL="457200" rtl="0" algn="l">
                        <a:spcBef>
                          <a:spcPts val="0"/>
                        </a:spcBef>
                        <a:spcAft>
                          <a:spcPts val="0"/>
                        </a:spcAft>
                        <a:buClr>
                          <a:schemeClr val="dk1"/>
                        </a:buClr>
                        <a:buSzPts val="1200"/>
                        <a:buChar char="●"/>
                      </a:pPr>
                      <a:r>
                        <a:rPr i="1" lang="en" sz="1200" u="sng">
                          <a:solidFill>
                            <a:schemeClr val="hlink"/>
                          </a:solidFill>
                          <a:hlinkClick r:id="rId8"/>
                        </a:rPr>
                        <a:t>DITA Best Practices: A Roadmap for Writing, Editing, and Architecting in DITA</a:t>
                      </a:r>
                      <a:r>
                        <a:rPr i="1" lang="en" sz="1200">
                          <a:solidFill>
                            <a:schemeClr val="dk1"/>
                          </a:solidFill>
                        </a:rPr>
                        <a:t> </a:t>
                      </a:r>
                      <a:r>
                        <a:rPr lang="en" sz="1200">
                          <a:solidFill>
                            <a:schemeClr val="dk1"/>
                          </a:solidFill>
                        </a:rPr>
                        <a:t>(2011)</a:t>
                      </a:r>
                      <a:endParaRPr sz="1200">
                        <a:solidFill>
                          <a:schemeClr val="dk1"/>
                        </a:solidFill>
                      </a:endParaRPr>
                    </a:p>
                    <a:p>
                      <a:pPr indent="0" lvl="0" marL="0" rtl="0" algn="l">
                        <a:spcBef>
                          <a:spcPts val="1200"/>
                        </a:spcBef>
                        <a:spcAft>
                          <a:spcPts val="0"/>
                        </a:spcAft>
                        <a:buNone/>
                      </a:pPr>
                      <a:r>
                        <a:t/>
                      </a:r>
                      <a:endParaRPr sz="12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304800" lvl="0" marL="457200" rtl="0" algn="l">
                        <a:spcBef>
                          <a:spcPts val="0"/>
                        </a:spcBef>
                        <a:spcAft>
                          <a:spcPts val="0"/>
                        </a:spcAft>
                        <a:buSzPts val="1200"/>
                        <a:buChar char="●"/>
                      </a:pPr>
                      <a:r>
                        <a:rPr lang="en" sz="1200" u="sng">
                          <a:solidFill>
                            <a:schemeClr val="hlink"/>
                          </a:solidFill>
                          <a:hlinkClick r:id="rId9"/>
                        </a:rPr>
                        <a:t>What is DITA XML?</a:t>
                      </a:r>
                      <a:r>
                        <a:rPr lang="en" sz="1200"/>
                        <a:t> by Heretto</a:t>
                      </a:r>
                      <a:endParaRPr sz="1200"/>
                    </a:p>
                    <a:p>
                      <a:pPr indent="-304800" lvl="0" marL="457200" rtl="0" algn="l">
                        <a:spcBef>
                          <a:spcPts val="0"/>
                        </a:spcBef>
                        <a:spcAft>
                          <a:spcPts val="0"/>
                        </a:spcAft>
                        <a:buSzPts val="1200"/>
                        <a:buChar char="●"/>
                      </a:pPr>
                      <a:r>
                        <a:rPr lang="en" sz="1200" u="sng">
                          <a:solidFill>
                            <a:schemeClr val="hlink"/>
                          </a:solidFill>
                          <a:hlinkClick r:id="rId10"/>
                        </a:rPr>
                        <a:t>What is DITA?</a:t>
                      </a:r>
                      <a:r>
                        <a:rPr lang="en" sz="1200"/>
                        <a:t> hosted by EasyDITA</a:t>
                      </a:r>
                      <a:endParaRPr sz="1200"/>
                    </a:p>
                    <a:p>
                      <a:pPr indent="0" lvl="0" marL="0" rtl="0" algn="l">
                        <a:spcBef>
                          <a:spcPts val="0"/>
                        </a:spcBef>
                        <a:spcAft>
                          <a:spcPts val="0"/>
                        </a:spcAft>
                        <a:buNone/>
                      </a:pPr>
                      <a:r>
                        <a:t/>
                      </a:r>
                      <a:endParaRPr sz="1200"/>
                    </a:p>
                    <a:p>
                      <a:pPr indent="0" lvl="0" marL="0" rtl="0" algn="l">
                        <a:spcBef>
                          <a:spcPts val="0"/>
                        </a:spcBef>
                        <a:spcAft>
                          <a:spcPts val="0"/>
                        </a:spcAft>
                        <a:buClr>
                          <a:schemeClr val="dk1"/>
                        </a:buClr>
                        <a:buSzPts val="1100"/>
                        <a:buFont typeface="Arial"/>
                        <a:buNone/>
                      </a:pPr>
                      <a:r>
                        <a:rPr b="1" lang="en">
                          <a:solidFill>
                            <a:schemeClr val="dk1"/>
                          </a:solidFill>
                        </a:rPr>
                        <a:t>Curricular Unit Resources</a:t>
                      </a:r>
                      <a:br>
                        <a:rPr b="1" lang="en">
                          <a:solidFill>
                            <a:schemeClr val="dk1"/>
                          </a:solidFill>
                        </a:rPr>
                      </a:br>
                      <a:endParaRPr b="1">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What is information typing?</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What are DITA topics? </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How does DITA support content reuse? </a:t>
                      </a:r>
                      <a:endParaRPr sz="1200">
                        <a:solidFill>
                          <a:schemeClr val="dk1"/>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Clr>
                          <a:schemeClr val="dk1"/>
                        </a:buClr>
                        <a:buSzPts val="1100"/>
                        <a:buFont typeface="Arial"/>
                        <a:buNone/>
                      </a:pPr>
                      <a:r>
                        <a:rPr lang="en" sz="1200">
                          <a:solidFill>
                            <a:schemeClr val="dk1"/>
                          </a:solidFill>
                        </a:rPr>
                        <a:t>Access different file versions of these </a:t>
                      </a:r>
                      <a:br>
                        <a:rPr lang="en" sz="1200">
                          <a:solidFill>
                            <a:schemeClr val="dk1"/>
                          </a:solidFill>
                        </a:rPr>
                      </a:br>
                      <a:r>
                        <a:rPr lang="en" sz="1200">
                          <a:solidFill>
                            <a:schemeClr val="dk1"/>
                          </a:solidFill>
                        </a:rPr>
                        <a:t>resources on the </a:t>
                      </a:r>
                      <a:r>
                        <a:rPr lang="en" sz="1200" u="sng">
                          <a:solidFill>
                            <a:schemeClr val="accent5"/>
                          </a:solidFill>
                          <a:hlinkClick r:id="rId11">
                            <a:extLst>
                              <a:ext uri="{A12FA001-AC4F-418D-AE19-62706E023703}">
                                <ahyp:hlinkClr val="tx"/>
                              </a:ext>
                            </a:extLst>
                          </a:hlinkClick>
                        </a:rPr>
                        <a:t>Curriculum Resources</a:t>
                      </a:r>
                      <a:r>
                        <a:rPr lang="en" sz="1200">
                          <a:solidFill>
                            <a:schemeClr val="dk1"/>
                          </a:solidFill>
                        </a:rPr>
                        <a:t> </a:t>
                      </a:r>
                      <a:r>
                        <a:rPr lang="en" sz="1200">
                          <a:solidFill>
                            <a:schemeClr val="dk1"/>
                          </a:solidFill>
                        </a:rPr>
                        <a:t>page</a:t>
                      </a:r>
                      <a:r>
                        <a:rPr lang="en" sz="1200">
                          <a:solidFill>
                            <a:schemeClr val="dk1"/>
                          </a:solidFill>
                        </a:rPr>
                        <a:t>. </a:t>
                      </a:r>
                      <a:endParaRPr sz="12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121" name="Google Shape;121;p20"/>
          <p:cNvSpPr txBox="1"/>
          <p:nvPr/>
        </p:nvSpPr>
        <p:spPr>
          <a:xfrm>
            <a:off x="433100" y="4503250"/>
            <a:ext cx="5649300" cy="484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Look here for </a:t>
            </a:r>
            <a:r>
              <a:rPr lang="en" u="sng">
                <a:solidFill>
                  <a:schemeClr val="hlink"/>
                </a:solidFill>
                <a:hlinkClick r:id="rId12"/>
              </a:rPr>
              <a:t>full citations and additional reading suggestions</a:t>
            </a:r>
            <a:r>
              <a:rPr lang="en">
                <a:solidFill>
                  <a:schemeClr val="dk1"/>
                </a:solidFill>
              </a:rPr>
              <a:t> </a:t>
            </a:r>
            <a:r>
              <a:rPr lang="en">
                <a:solidFill>
                  <a:schemeClr val="dk1"/>
                </a:solidFill>
              </a:rPr>
              <a:t>(some of these are more geared toward instructors than students). </a:t>
            </a:r>
            <a:r>
              <a:rPr lang="en">
                <a:solidFill>
                  <a:schemeClr val="dk1"/>
                </a:solidFill>
              </a:rPr>
              <a:t> </a:t>
            </a:r>
            <a:endParaRPr>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Teaching the Curricular Unit </a:t>
            </a:r>
            <a:endParaRPr/>
          </a:p>
        </p:txBody>
      </p:sp>
      <p:pic>
        <p:nvPicPr>
          <p:cNvPr descr="Official logo of the Special Interest Group on the Design of Communication" id="127" name="Google Shape;127;p21"/>
          <p:cNvPicPr preferRelativeResize="0"/>
          <p:nvPr/>
        </p:nvPicPr>
        <p:blipFill>
          <a:blip r:embed="rId3">
            <a:alphaModFix/>
          </a:blip>
          <a:stretch>
            <a:fillRect/>
          </a:stretch>
        </p:blipFill>
        <p:spPr>
          <a:xfrm>
            <a:off x="6325550" y="3971550"/>
            <a:ext cx="2735427" cy="1093899"/>
          </a:xfrm>
          <a:prstGeom prst="rect">
            <a:avLst/>
          </a:prstGeom>
          <a:noFill/>
          <a:ln>
            <a:noFill/>
          </a:ln>
        </p:spPr>
      </p:pic>
      <p:graphicFrame>
        <p:nvGraphicFramePr>
          <p:cNvPr id="128" name="Google Shape;128;p21"/>
          <p:cNvGraphicFramePr/>
          <p:nvPr/>
        </p:nvGraphicFramePr>
        <p:xfrm>
          <a:off x="441700" y="1019334"/>
          <a:ext cx="3000000" cy="3000000"/>
        </p:xfrm>
        <a:graphic>
          <a:graphicData uri="http://schemas.openxmlformats.org/drawingml/2006/table">
            <a:tbl>
              <a:tblPr>
                <a:noFill/>
                <a:tableStyleId>{A4A9E5E5-56C9-4184-B19F-415CC5123577}</a:tableStyleId>
              </a:tblPr>
              <a:tblGrid>
                <a:gridCol w="4007550"/>
                <a:gridCol w="4007550"/>
              </a:tblGrid>
              <a:tr h="381000">
                <a:tc gridSpan="2">
                  <a:txBody>
                    <a:bodyPr/>
                    <a:lstStyle/>
                    <a:p>
                      <a:pPr indent="0" lvl="0" marL="0" rtl="0" algn="l">
                        <a:spcBef>
                          <a:spcPts val="0"/>
                        </a:spcBef>
                        <a:spcAft>
                          <a:spcPts val="0"/>
                        </a:spcAft>
                        <a:buNone/>
                      </a:pPr>
                      <a:r>
                        <a:rPr b="1" lang="en" sz="1800"/>
                        <a:t>Introducing Structured Authoring and DITA (Conceptual Resources)</a:t>
                      </a:r>
                      <a:endParaRPr b="1" sz="18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solidFill>
                      <a:schemeClr val="accent5"/>
                    </a:solidFill>
                  </a:tcPr>
                </a:tc>
                <a:tc hMerge="1"/>
              </a:tr>
              <a:tr h="381000">
                <a:tc gridSpan="2">
                  <a:txBody>
                    <a:bodyPr/>
                    <a:lstStyle/>
                    <a:p>
                      <a:pPr indent="0" lvl="0" marL="0" rtl="0" algn="l">
                        <a:spcBef>
                          <a:spcPts val="0"/>
                        </a:spcBef>
                        <a:spcAft>
                          <a:spcPts val="0"/>
                        </a:spcAft>
                        <a:buNone/>
                      </a:pPr>
                      <a:r>
                        <a:rPr lang="en">
                          <a:solidFill>
                            <a:schemeClr val="dk1"/>
                          </a:solidFill>
                        </a:rPr>
                        <a:t>When introducing students to structured authoring and DITA, we </a:t>
                      </a:r>
                      <a:r>
                        <a:rPr lang="en">
                          <a:solidFill>
                            <a:schemeClr val="dk1"/>
                          </a:solidFill>
                        </a:rPr>
                        <a:t>recommend</a:t>
                      </a:r>
                      <a:r>
                        <a:rPr lang="en">
                          <a:solidFill>
                            <a:schemeClr val="dk1"/>
                          </a:solidFill>
                        </a:rPr>
                        <a:t> assigning activities </a:t>
                      </a:r>
                      <a:r>
                        <a:rPr lang="en">
                          <a:solidFill>
                            <a:schemeClr val="dk1"/>
                          </a:solidFill>
                        </a:rPr>
                        <a:t>that ask students to explore possibilities for typing and structuring content and for combining content modules and assets in different ways. A first activity might ask students to apply semantic styles in Microsoft Word, which allows students to see how content can be separated from presentation.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These activities prepare students for larger projects that ask them to create, assemble, and publish a collection of DITA topics.</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b="1" lang="en">
                          <a:solidFill>
                            <a:schemeClr val="dk1"/>
                          </a:solidFill>
                        </a:rPr>
                        <a:t>Suggested Activities</a:t>
                      </a:r>
                      <a:endParaRPr b="1">
                        <a:solidFill>
                          <a:schemeClr val="dk1"/>
                        </a:solidFill>
                      </a:endParaRPr>
                    </a:p>
                    <a:p>
                      <a:pPr indent="-304800" lvl="0" marL="457200" rtl="0" algn="l">
                        <a:spcBef>
                          <a:spcPts val="0"/>
                        </a:spcBef>
                        <a:spcAft>
                          <a:spcPts val="0"/>
                        </a:spcAft>
                        <a:buClr>
                          <a:schemeClr val="dk1"/>
                        </a:buClr>
                        <a:buSzPts val="1200"/>
                        <a:buChar char="●"/>
                      </a:pPr>
                      <a:r>
                        <a:rPr lang="en" sz="1200" u="sng">
                          <a:solidFill>
                            <a:schemeClr val="hlink"/>
                          </a:solidFill>
                          <a:hlinkClick r:id="rId4"/>
                        </a:rPr>
                        <a:t>Using Semantic Styles in Word Processing</a:t>
                      </a:r>
                      <a:r>
                        <a:rPr lang="en" sz="1200">
                          <a:solidFill>
                            <a:schemeClr val="dk1"/>
                          </a:solidFill>
                        </a:rPr>
                        <a:t> (developed by Andersen &amp; Evia)</a:t>
                      </a:r>
                      <a:endParaRPr sz="1200">
                        <a:solidFill>
                          <a:schemeClr val="dk1"/>
                        </a:solidFill>
                      </a:endParaRPr>
                    </a:p>
                    <a:p>
                      <a:pPr indent="-304800" lvl="0" marL="457200" rtl="0" algn="l">
                        <a:spcBef>
                          <a:spcPts val="0"/>
                        </a:spcBef>
                        <a:spcAft>
                          <a:spcPts val="0"/>
                        </a:spcAft>
                        <a:buClr>
                          <a:schemeClr val="dk1"/>
                        </a:buClr>
                        <a:buSzPts val="1200"/>
                        <a:buChar char="●"/>
                      </a:pPr>
                      <a:r>
                        <a:rPr lang="en" sz="1200" u="sng">
                          <a:solidFill>
                            <a:schemeClr val="hlink"/>
                          </a:solidFill>
                          <a:hlinkClick r:id="rId5"/>
                        </a:rPr>
                        <a:t>Analyzing Topic-Based Documentation</a:t>
                      </a:r>
                      <a:r>
                        <a:rPr lang="en" sz="1200">
                          <a:solidFill>
                            <a:schemeClr val="dk1"/>
                          </a:solidFill>
                        </a:rPr>
                        <a:t> </a:t>
                      </a:r>
                      <a:r>
                        <a:rPr lang="en" sz="1200">
                          <a:solidFill>
                            <a:schemeClr val="dk1"/>
                          </a:solidFill>
                        </a:rPr>
                        <a:t>(developed by Andersen &amp; Evia)</a:t>
                      </a:r>
                      <a:endParaRPr sz="1200">
                        <a:solidFill>
                          <a:schemeClr val="dk1"/>
                        </a:solidFill>
                      </a:endParaRPr>
                    </a:p>
                    <a:p>
                      <a:pPr indent="-304800" lvl="0" marL="457200" rtl="0" algn="l">
                        <a:spcBef>
                          <a:spcPts val="0"/>
                        </a:spcBef>
                        <a:spcAft>
                          <a:spcPts val="0"/>
                        </a:spcAft>
                        <a:buClr>
                          <a:schemeClr val="dk1"/>
                        </a:buClr>
                        <a:buSzPts val="1200"/>
                        <a:buChar char="●"/>
                      </a:pPr>
                      <a:r>
                        <a:rPr lang="en" sz="1200" u="sng">
                          <a:solidFill>
                            <a:schemeClr val="hlink"/>
                          </a:solidFill>
                          <a:hlinkClick r:id="rId6"/>
                        </a:rPr>
                        <a:t>Identifying Content Types and Relationships</a:t>
                      </a:r>
                      <a:r>
                        <a:rPr lang="en" sz="1200">
                          <a:solidFill>
                            <a:schemeClr val="dk1"/>
                          </a:solidFill>
                        </a:rPr>
                        <a:t> </a:t>
                      </a:r>
                      <a:r>
                        <a:rPr lang="en" sz="1200">
                          <a:solidFill>
                            <a:schemeClr val="dk1"/>
                          </a:solidFill>
                        </a:rPr>
                        <a:t>(developed by Andersen &amp; Evia)</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More coming soon…</a:t>
                      </a:r>
                      <a:endParaRPr sz="1200">
                        <a:solidFill>
                          <a:schemeClr val="dk1"/>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hMerge="1"/>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